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1" r:id="rId3"/>
    <p:sldMasterId id="2147483674" r:id="rId4"/>
  </p:sldMasterIdLst>
  <p:sldIdLst>
    <p:sldId id="256" r:id="rId5"/>
    <p:sldId id="415" r:id="rId6"/>
    <p:sldId id="554" r:id="rId7"/>
    <p:sldId id="555" r:id="rId8"/>
    <p:sldId id="558" r:id="rId9"/>
    <p:sldId id="557" r:id="rId10"/>
    <p:sldId id="563" r:id="rId11"/>
    <p:sldId id="560" r:id="rId12"/>
    <p:sldId id="562" r:id="rId13"/>
    <p:sldId id="267" r:id="rId14"/>
    <p:sldId id="274" r:id="rId15"/>
    <p:sldId id="277" r:id="rId16"/>
    <p:sldId id="566" r:id="rId17"/>
    <p:sldId id="279" r:id="rId18"/>
    <p:sldId id="571" r:id="rId19"/>
    <p:sldId id="572" r:id="rId20"/>
    <p:sldId id="573" r:id="rId21"/>
    <p:sldId id="568" r:id="rId22"/>
    <p:sldId id="574" r:id="rId23"/>
    <p:sldId id="569" r:id="rId24"/>
    <p:sldId id="576" r:id="rId25"/>
    <p:sldId id="575" r:id="rId26"/>
    <p:sldId id="577" r:id="rId27"/>
    <p:sldId id="578" r:id="rId28"/>
  </p:sldIdLst>
  <p:sldSz cx="12192000" cy="6858000"/>
  <p:notesSz cx="6858000" cy="9144000"/>
  <p:embeddedFontLst>
    <p:embeddedFont>
      <p:font typeface="宋体" panose="02010600030101010101" pitchFamily="2" charset="-122"/>
      <p:regular r:id="rId32"/>
    </p:embeddedFont>
    <p:embeddedFont>
      <p:font typeface="Consolas" panose="020B0609020204030204" pitchFamily="49" charset="0"/>
      <p:regular r:id="rId33"/>
    </p:embeddedFont>
    <p:embeddedFont>
      <p:font typeface="Cambria Math" panose="02040503050406030204" pitchFamily="18" charset="0"/>
      <p:regular r:id="rId3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4" Type="http://schemas.openxmlformats.org/officeDocument/2006/relationships/font" Target="fonts/font3.fntdata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"/>
            <a:ext cx="12192000" cy="942109"/>
          </a:xfrm>
          <a:prstGeom prst="rect">
            <a:avLst/>
          </a:prstGeom>
          <a:gradFill flip="none" rotWithShape="1">
            <a:gsLst>
              <a:gs pos="40000">
                <a:srgbClr val="2C2DA9"/>
              </a:gs>
              <a:gs pos="13000">
                <a:srgbClr val="2C2DA9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 dirty="0"/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838200" y="48491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Click to edit Master title style</a:t>
            </a:r>
            <a:endParaRPr kumimoji="1"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838200" y="1412078"/>
            <a:ext cx="10515600" cy="3260846"/>
          </a:xfrm>
        </p:spPr>
        <p:txBody>
          <a:bodyPr/>
          <a:lstStyle>
            <a:lvl1pPr marL="273050" indent="-273050">
              <a:buFont typeface="Arial" panose="020B0604020202090204" pitchFamily="34" charset="0"/>
              <a:buChar char="•"/>
              <a:defRPr>
                <a:latin typeface="Arial" panose="020B0604020202090204" pitchFamily="34" charset="0"/>
                <a:cs typeface="Arial" panose="020B0604020202090204" pitchFamily="34" charset="0"/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  <a:endParaRPr lang="en-US" altLang="zh-C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304801"/>
            <a:ext cx="12192000" cy="942109"/>
          </a:xfrm>
          <a:prstGeom prst="rect">
            <a:avLst/>
          </a:prstGeom>
          <a:gradFill flip="none" rotWithShape="1">
            <a:gsLst>
              <a:gs pos="40000">
                <a:srgbClr val="2C2DA9"/>
              </a:gs>
              <a:gs pos="13000">
                <a:srgbClr val="2C2DA9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53291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838200" y="1600201"/>
            <a:ext cx="10515600" cy="3138055"/>
          </a:xfrm>
        </p:spPr>
        <p:txBody>
          <a:bodyPr/>
          <a:lstStyle>
            <a:lvl1pPr marL="273050" indent="-273050">
              <a:buFont typeface="Arial" panose="020B0604020202090204" pitchFamily="34" charset="0"/>
              <a:buChar char="•"/>
              <a:defRPr>
                <a:latin typeface="Arial" panose="020B0604020202090204" pitchFamily="34" charset="0"/>
                <a:cs typeface="Arial" panose="020B0604020202090204" pitchFamily="34" charset="0"/>
              </a:defRPr>
            </a:lvl1pPr>
            <a:lvl2pPr>
              <a:defRPr>
                <a:latin typeface="Arial" panose="020B0604020202090204" pitchFamily="34" charset="0"/>
                <a:cs typeface="Arial" panose="020B0604020202090204" pitchFamily="34" charset="0"/>
              </a:defRPr>
            </a:lvl2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1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"/>
            <a:ext cx="12192000" cy="942109"/>
          </a:xfrm>
          <a:prstGeom prst="rect">
            <a:avLst/>
          </a:prstGeom>
          <a:gradFill flip="none" rotWithShape="1">
            <a:gsLst>
              <a:gs pos="40000">
                <a:srgbClr val="2C2DA9"/>
              </a:gs>
              <a:gs pos="13000">
                <a:srgbClr val="2C2DA9"/>
              </a:gs>
              <a:gs pos="0">
                <a:schemeClr val="bg1"/>
              </a:gs>
            </a:gsLst>
            <a:lin ang="1620000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 dirty="0"/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838200" y="48491"/>
            <a:ext cx="10515600" cy="845127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kumimoji="1" lang="en-US" altLang="zh-CN" dirty="0"/>
              <a:t>Click to edit Master title style</a:t>
            </a:r>
            <a:endParaRPr kumimoji="1" lang="zh-CN" altLang="en-US" dirty="0"/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838200" y="1412078"/>
            <a:ext cx="10515600" cy="3260846"/>
          </a:xfrm>
        </p:spPr>
        <p:txBody>
          <a:bodyPr/>
          <a:lstStyle>
            <a:lvl1pPr marL="273050" indent="-273050">
              <a:buFont typeface="Arial" panose="020B0604020202090204" pitchFamily="34" charset="0"/>
              <a:buChar char="•"/>
              <a:defRPr>
                <a:latin typeface="Arial" panose="020B0604020202090204" pitchFamily="34" charset="0"/>
                <a:cs typeface="Arial" panose="020B0604020202090204" pitchFamily="34" charset="0"/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ACFDC-4925-4606-A3D2-5679A7E6AF8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C6418-61F3-45C4-BB07-544BFEBBE53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094E8-B070-41C6-963B-A568A29C1B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611C4-7F51-4EE3-8869-7336A7DF704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8.png"/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slide" Target="slide4.xml"/><Relationship Id="rId2" Type="http://schemas.openxmlformats.org/officeDocument/2006/relationships/slide" Target="slide5.xml"/><Relationship Id="rId1" Type="http://schemas.openxmlformats.org/officeDocument/2006/relationships/slide" Target="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slide" Target="slide4.xml"/><Relationship Id="rId2" Type="http://schemas.openxmlformats.org/officeDocument/2006/relationships/slide" Target="slide5.xml"/><Relationship Id="rId1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slide" Target="slide4.xml"/><Relationship Id="rId2" Type="http://schemas.openxmlformats.org/officeDocument/2006/relationships/slide" Target="slide5.xml"/><Relationship Id="rId1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slide" Target="slide4.xml"/><Relationship Id="rId2" Type="http://schemas.openxmlformats.org/officeDocument/2006/relationships/slide" Target="slide12.xml"/><Relationship Id="rId1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slide" Target="slide4.xml"/><Relationship Id="rId2" Type="http://schemas.openxmlformats.org/officeDocument/2006/relationships/slide" Target="slide5.xml"/><Relationship Id="rId1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4.xml"/><Relationship Id="rId4" Type="http://schemas.openxmlformats.org/officeDocument/2006/relationships/image" Target="../media/image1.png"/><Relationship Id="rId3" Type="http://schemas.openxmlformats.org/officeDocument/2006/relationships/slide" Target="slide4.xml"/><Relationship Id="rId2" Type="http://schemas.openxmlformats.org/officeDocument/2006/relationships/slide" Target="slide5.xml"/><Relationship Id="rId1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4.xml"/><Relationship Id="rId4" Type="http://schemas.openxmlformats.org/officeDocument/2006/relationships/image" Target="../media/image2.png"/><Relationship Id="rId3" Type="http://schemas.openxmlformats.org/officeDocument/2006/relationships/slide" Target="slide4.xml"/><Relationship Id="rId2" Type="http://schemas.openxmlformats.org/officeDocument/2006/relationships/slide" Target="slide5.xml"/><Relationship Id="rId1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4.xml"/><Relationship Id="rId3" Type="http://schemas.openxmlformats.org/officeDocument/2006/relationships/slide" Target="slide4.xml"/><Relationship Id="rId2" Type="http://schemas.openxmlformats.org/officeDocument/2006/relationships/slide" Target="slide5.xml"/><Relationship Id="rId1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Tutorial 03 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Lab.</a:t>
            </a:r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2077"/>
            <a:ext cx="10515600" cy="5221479"/>
          </a:xfrm>
        </p:spPr>
        <p:txBody>
          <a:bodyPr>
            <a:normAutofit/>
          </a:bodyPr>
          <a:lstStyle/>
          <a:p>
            <a:r>
              <a:rPr lang="en-US" dirty="0"/>
              <a:t>Are you tired of condition checking in cross table queries?</a:t>
            </a:r>
            <a:endParaRPr lang="en-US" dirty="0"/>
          </a:p>
          <a:p>
            <a:r>
              <a:rPr lang="en-US" dirty="0"/>
              <a:t>The </a:t>
            </a:r>
            <a:r>
              <a:rPr lang="en-US" b="1" dirty="0">
                <a:latin typeface="Consolas" panose="020B0609020204030204" pitchFamily="49" charset="0"/>
              </a:rPr>
              <a:t>NATURAL JOIN </a:t>
            </a:r>
            <a:r>
              <a:rPr lang="en-US" dirty="0"/>
              <a:t>operator associates two tables by the </a:t>
            </a:r>
            <a:r>
              <a:rPr lang="en-US" dirty="0">
                <a:solidFill>
                  <a:srgbClr val="C00000"/>
                </a:solidFill>
              </a:rPr>
              <a:t>common attributes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/>
              <a:t>After </a:t>
            </a:r>
            <a:r>
              <a:rPr lang="en-US" b="1" dirty="0">
                <a:latin typeface="Consolas" panose="020B0609020204030204" pitchFamily="49" charset="0"/>
              </a:rPr>
              <a:t>NATURAL JOIN</a:t>
            </a:r>
            <a:r>
              <a:rPr lang="en-US" dirty="0"/>
              <a:t>, the duplicated attributes are omitted.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Condition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12078"/>
                <a:ext cx="10515600" cy="4988722"/>
              </a:xfrm>
            </p:spPr>
            <p:txBody>
              <a:bodyPr>
                <a:normAutofit fontScale="92500"/>
              </a:bodyPr>
              <a:lstStyle/>
              <a:p>
                <a:r>
                  <a:rPr lang="en-US" dirty="0"/>
                  <a:t>Join conditions define in which condition the tuples are associated.</a:t>
                </a:r>
                <a:endParaRPr lang="en-US" dirty="0"/>
              </a:p>
              <a:p>
                <a:r>
                  <a:rPr lang="en-US" dirty="0"/>
                  <a:t>Two tuples are associated if</a:t>
                </a:r>
                <a:endParaRPr lang="en-US" dirty="0"/>
              </a:p>
              <a:p>
                <a:pPr lvl="1"/>
                <a:r>
                  <a:rPr lang="en-US" b="1" dirty="0">
                    <a:latin typeface="Consolas" panose="020B0609020204030204" pitchFamily="49" charset="0"/>
                    <a:cs typeface="Arial" panose="020B0604020202090204" pitchFamily="34" charset="0"/>
                  </a:rPr>
                  <a:t>NATURAL</a:t>
                </a:r>
                <a:r>
                  <a:rPr lang="en-US" dirty="0">
                    <a:latin typeface="Arial" panose="020B0604020202090204" pitchFamily="34" charset="0"/>
                    <a:cs typeface="Arial" panose="020B0604020202090204" pitchFamily="34" charset="0"/>
                  </a:rPr>
                  <a:t>: all common attributes have the same value.</a:t>
                </a:r>
                <a:endParaRPr lang="en-US" dirty="0"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pPr lvl="1"/>
                <a:r>
                  <a:rPr lang="en-US" b="1" dirty="0">
                    <a:latin typeface="Consolas" panose="020B0609020204030204" pitchFamily="49" charset="0"/>
                    <a:cs typeface="Arial" panose="020B0604020202090204" pitchFamily="34" charset="0"/>
                  </a:rPr>
                  <a:t>ON &lt;predicate&gt;</a:t>
                </a:r>
                <a:r>
                  <a:rPr lang="en-US" dirty="0">
                    <a:latin typeface="Arial" panose="020B0604020202090204" pitchFamily="34" charset="0"/>
                    <a:cs typeface="Arial" panose="020B0604020202090204" pitchFamily="34" charset="0"/>
                  </a:rPr>
                  <a:t>: the predicate is evaluated to be true.</a:t>
                </a:r>
                <a:endParaRPr lang="en-US" dirty="0"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pPr lvl="1"/>
                <a:r>
                  <a:rPr lang="en-US" b="1" dirty="0">
                    <a:latin typeface="Consolas" panose="020B0609020204030204" pitchFamily="49" charset="0"/>
                    <a:cs typeface="Arial" panose="020B0604020202090204" pitchFamily="34" charset="0"/>
                  </a:rPr>
                  <a:t>USING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,⋯,</m:t>
                    </m:r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</m:sub>
                    </m:sSub>
                  </m:oMath>
                </a14:m>
                <a:r>
                  <a:rPr lang="en-US" b="1" dirty="0">
                    <a:latin typeface="Consolas" panose="020B0609020204030204" pitchFamily="49" charset="0"/>
                    <a:cs typeface="Arial" panose="020B0604020202090204" pitchFamily="34" charset="0"/>
                  </a:rPr>
                  <a:t>)</a:t>
                </a:r>
                <a:r>
                  <a:rPr lang="en-US" dirty="0">
                    <a:latin typeface="Arial" panose="020B0604020202090204" pitchFamily="34" charset="0"/>
                    <a:cs typeface="Arial" panose="020B0604020202090204" pitchFamily="34" charset="0"/>
                  </a:rPr>
                  <a:t>: the common attributes in list have the same value.</a:t>
                </a:r>
                <a:endParaRPr lang="en-US" dirty="0">
                  <a:latin typeface="Arial" panose="020B0604020202090204" pitchFamily="34" charset="0"/>
                  <a:cs typeface="Arial" panose="020B0604020202090204" pitchFamily="34" charset="0"/>
                </a:endParaRP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Notes:</a:t>
                </a:r>
                <a:endParaRPr lang="en-US" dirty="0"/>
              </a:p>
              <a:p>
                <a:r>
                  <a:rPr lang="en-US" dirty="0"/>
                  <a:t>The predicate in the ON clause is user defined, which is very flexible.</a:t>
                </a:r>
                <a:endParaRPr lang="en-US" dirty="0"/>
              </a:p>
              <a:p>
                <a:r>
                  <a:rPr lang="en-US" dirty="0"/>
                  <a:t>NATURAL and USING combine the common attributes. But </a:t>
                </a:r>
                <a:r>
                  <a:rPr lang="en-US" dirty="0">
                    <a:solidFill>
                      <a:srgbClr val="C00000"/>
                    </a:solidFill>
                  </a:rPr>
                  <a:t>ON duplicates common attributes.</a:t>
                </a:r>
                <a:endParaRPr lang="en-US" dirty="0">
                  <a:solidFill>
                    <a:srgbClr val="C00000"/>
                  </a:solidFill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12078"/>
                <a:ext cx="10515600" cy="4988722"/>
              </a:xfrm>
              <a:blipFill rotWithShape="1">
                <a:blip r:embed="rId1"/>
                <a:stretch>
                  <a:fillRect t="-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Condition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2077"/>
            <a:ext cx="10515600" cy="4836323"/>
          </a:xfrm>
        </p:spPr>
        <p:txBody>
          <a:bodyPr/>
          <a:lstStyle/>
          <a:p>
            <a:r>
              <a:rPr lang="en-US" dirty="0"/>
              <a:t>A JOIN without any condition is same as a cartesian product.</a:t>
            </a:r>
            <a:endParaRPr lang="en-US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2077"/>
            <a:ext cx="10515600" cy="489818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Sometimes users want to keep the unmatched tuples after joining two tables.</a:t>
            </a:r>
            <a:endParaRPr lang="en-US" dirty="0"/>
          </a:p>
          <a:p>
            <a:r>
              <a:rPr lang="en-US" b="1" dirty="0">
                <a:latin typeface="Consolas" panose="020B0609020204030204" pitchFamily="49" charset="0"/>
              </a:rPr>
              <a:t>OUTER JOIN</a:t>
            </a:r>
            <a:r>
              <a:rPr lang="en-US" dirty="0"/>
              <a:t> can handle it.</a:t>
            </a:r>
            <a:endParaRPr lang="en-US" dirty="0"/>
          </a:p>
          <a:p>
            <a:pPr lvl="1"/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Arial" panose="020B0604020202090204" pitchFamily="34" charset="0"/>
              </a:rPr>
              <a:t>table1 NATURAL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Arial" panose="020B0604020202090204" pitchFamily="34" charset="0"/>
              </a:rPr>
              <a:t>LEFT OUTER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Arial" panose="020B0604020202090204" pitchFamily="34" charset="0"/>
              </a:rPr>
              <a:t> JOIN table2</a:t>
            </a:r>
            <a:endParaRPr lang="en-US" dirty="0">
              <a:solidFill>
                <a:srgbClr val="C00000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33400" lvl="1" indent="0">
              <a:buNone/>
            </a:pPr>
            <a:r>
              <a:rPr lang="en-US" dirty="0">
                <a:highlight>
                  <a:srgbClr val="00FFFF"/>
                </a:highlight>
                <a:latin typeface="Arial" panose="020B0604020202090204" pitchFamily="34" charset="0"/>
                <a:cs typeface="Arial" panose="020B0604020202090204" pitchFamily="34" charset="0"/>
              </a:rPr>
              <a:t>All tuples in table1 </a:t>
            </a:r>
            <a:r>
              <a:rPr lang="en-US" dirty="0">
                <a:latin typeface="Arial" panose="020B0604020202090204" pitchFamily="34" charset="0"/>
                <a:cs typeface="Arial" panose="020B0604020202090204" pitchFamily="34" charset="0"/>
              </a:rPr>
              <a:t>are in the result. For the unmatched tuples, the values of the attributes from table2 are </a:t>
            </a:r>
            <a:r>
              <a:rPr lang="en-US" b="1" dirty="0">
                <a:latin typeface="Arial" panose="020B0604020202090204" pitchFamily="34" charset="0"/>
                <a:cs typeface="Arial" panose="020B0604020202090204" pitchFamily="34" charset="0"/>
              </a:rPr>
              <a:t>NULL</a:t>
            </a:r>
            <a:r>
              <a:rPr lang="en-US" dirty="0">
                <a:latin typeface="Arial" panose="020B0604020202090204" pitchFamily="34" charset="0"/>
                <a:cs typeface="Arial" panose="020B0604020202090204" pitchFamily="34" charset="0"/>
              </a:rPr>
              <a:t>, meaning “unknown”. (NULL values will be introduced in following labs.)</a:t>
            </a:r>
            <a:endParaRPr lang="en-US" dirty="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33400" lvl="1" indent="0">
              <a:buNone/>
            </a:pPr>
            <a:endParaRPr lang="en-US" b="1" dirty="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lvl="1"/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Arial" panose="020B0604020202090204" pitchFamily="34" charset="0"/>
              </a:rPr>
              <a:t>table1 NATURAL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Arial" panose="020B0604020202090204" pitchFamily="34" charset="0"/>
              </a:rPr>
              <a:t>RIGHT OUTER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Arial" panose="020B0604020202090204" pitchFamily="34" charset="0"/>
              </a:rPr>
              <a:t> JOIN table2</a:t>
            </a:r>
            <a:endParaRPr lang="en-US" dirty="0">
              <a:solidFill>
                <a:srgbClr val="C00000"/>
              </a:solidFill>
              <a:latin typeface="Consolas" panose="020B0609020204030204" pitchFamily="49" charset="0"/>
              <a:cs typeface="Arial" panose="020B0604020202090204" pitchFamily="34" charset="0"/>
            </a:endParaRPr>
          </a:p>
          <a:p>
            <a:pPr marL="533400" lvl="1" indent="0">
              <a:buNone/>
            </a:pPr>
            <a:r>
              <a:rPr lang="en-US" dirty="0">
                <a:latin typeface="Arial" panose="020B0604020202090204" pitchFamily="34" charset="0"/>
                <a:cs typeface="Arial" panose="020B0604020202090204" pitchFamily="34" charset="0"/>
              </a:rPr>
              <a:t>The unmatched tuples from table2 are kept.</a:t>
            </a:r>
            <a:endParaRPr lang="en-US" dirty="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33400" lvl="1" indent="0">
              <a:buNone/>
            </a:pPr>
            <a:endParaRPr lang="en-US" dirty="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lvl="1"/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Arial" panose="020B0604020202090204" pitchFamily="34" charset="0"/>
              </a:rPr>
              <a:t>table1 NATURAL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Arial" panose="020B0604020202090204" pitchFamily="34" charset="0"/>
              </a:rPr>
              <a:t>FULL OUTER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Arial" panose="020B0604020202090204" pitchFamily="34" charset="0"/>
              </a:rPr>
              <a:t> JOIN table2</a:t>
            </a:r>
            <a:endParaRPr lang="en-US" dirty="0">
              <a:solidFill>
                <a:srgbClr val="C00000"/>
              </a:solidFill>
              <a:latin typeface="Consolas" panose="020B0609020204030204" pitchFamily="49" charset="0"/>
              <a:cs typeface="Arial" panose="020B0604020202090204" pitchFamily="34" charset="0"/>
            </a:endParaRPr>
          </a:p>
          <a:p>
            <a:pPr marL="533400" lvl="1" indent="0">
              <a:buNone/>
            </a:pPr>
            <a:r>
              <a:rPr lang="en-US" dirty="0">
                <a:latin typeface="Arial" panose="020B0604020202090204" pitchFamily="34" charset="0"/>
                <a:cs typeface="Arial" panose="020B0604020202090204" pitchFamily="34" charset="0"/>
              </a:rPr>
              <a:t>All tuples (from both table1 and table2) are kept.</a:t>
            </a:r>
            <a:endParaRPr lang="en-US" dirty="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33400" lvl="2" indent="-190500"/>
            <a:endParaRPr lang="en-US" sz="1800" dirty="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33400" lvl="2" indent="-190500"/>
            <a:r>
              <a:rPr lang="en-US" sz="1800" dirty="0">
                <a:latin typeface="Consolas" panose="020B0609020204030204" pitchFamily="49" charset="0"/>
                <a:cs typeface="Arial" panose="020B0604020202090204" pitchFamily="34" charset="0"/>
              </a:rPr>
              <a:t>NATURAL</a:t>
            </a:r>
            <a:r>
              <a:rPr lang="en-US" sz="1800" dirty="0">
                <a:latin typeface="Arial" panose="020B0604020202090204" pitchFamily="34" charset="0"/>
                <a:cs typeface="Arial" panose="020B0604020202090204" pitchFamily="34" charset="0"/>
              </a:rPr>
              <a:t> is the join condition.</a:t>
            </a:r>
            <a:endParaRPr lang="en-US" sz="1800" dirty="0"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33400" lvl="2" indent="-190500"/>
            <a:r>
              <a:rPr lang="en-US" sz="1800" dirty="0">
                <a:latin typeface="Arial" panose="020B0604020202090204" pitchFamily="34" charset="0"/>
                <a:cs typeface="Arial" panose="020B0604020202090204" pitchFamily="34" charset="0"/>
              </a:rPr>
              <a:t>On the </a:t>
            </a:r>
            <a:r>
              <a:rPr lang="en-US" altLang="zh-CN" sz="1800" dirty="0">
                <a:latin typeface="Arial" panose="020B0604020202090204" pitchFamily="34" charset="0"/>
                <a:cs typeface="Arial" panose="020B0604020202090204" pitchFamily="34" charset="0"/>
              </a:rPr>
              <a:t>opposite of </a:t>
            </a:r>
            <a:r>
              <a:rPr lang="en-US" altLang="zh-CN" sz="1800" b="1" dirty="0">
                <a:latin typeface="Consolas" panose="020B0609020204030204" pitchFamily="49" charset="0"/>
                <a:cs typeface="Arial" panose="020B0604020202090204" pitchFamily="34" charset="0"/>
              </a:rPr>
              <a:t>OUTER</a:t>
            </a:r>
            <a:r>
              <a:rPr lang="en-US" altLang="zh-CN" sz="1800" dirty="0">
                <a:latin typeface="Arial" panose="020B0604020202090204" pitchFamily="34" charset="0"/>
                <a:cs typeface="Arial" panose="020B0604020202090204" pitchFamily="34" charset="0"/>
              </a:rPr>
              <a:t>, </a:t>
            </a:r>
            <a:r>
              <a:rPr lang="en-US" altLang="zh-CN" sz="1800" b="1" dirty="0">
                <a:highlight>
                  <a:srgbClr val="00FFFF"/>
                </a:highlight>
                <a:latin typeface="Consolas" panose="020B0609020204030204" pitchFamily="49" charset="0"/>
                <a:cs typeface="Arial" panose="020B0604020202090204" pitchFamily="34" charset="0"/>
              </a:rPr>
              <a:t>INNER JOIN</a:t>
            </a:r>
            <a:r>
              <a:rPr lang="en-US" altLang="zh-CN" sz="1800" dirty="0">
                <a:highlight>
                  <a:srgbClr val="00FFFF"/>
                </a:highlight>
                <a:latin typeface="Arial" panose="020B0604020202090204" pitchFamily="34" charset="0"/>
                <a:cs typeface="Arial" panose="020B0604020202090204" pitchFamily="34" charset="0"/>
              </a:rPr>
              <a:t> does not keep the unmatched tuples.</a:t>
            </a:r>
            <a:endParaRPr lang="en-US" altLang="zh-CN" sz="1800" dirty="0">
              <a:highlight>
                <a:srgbClr val="00FFFF"/>
              </a:highlight>
              <a:latin typeface="Arial" panose="020B0604020202090204" pitchFamily="34" charset="0"/>
              <a:cs typeface="Arial" panose="020B0604020202090204" pitchFamily="34" charset="0"/>
            </a:endParaRPr>
          </a:p>
          <a:p>
            <a:pPr marL="533400" lvl="2" indent="-190500"/>
            <a:r>
              <a:rPr lang="en-US" altLang="zh-CN" sz="1800" dirty="0">
                <a:highlight>
                  <a:srgbClr val="00FFFF"/>
                </a:highlight>
                <a:latin typeface="Arial" panose="020B0604020202090204" pitchFamily="34" charset="0"/>
                <a:cs typeface="Arial" panose="020B0604020202090204" pitchFamily="34" charset="0"/>
              </a:rPr>
              <a:t> Same as </a:t>
            </a:r>
            <a:r>
              <a:rPr lang="en-US" altLang="zh-CN" sz="1800" dirty="0">
                <a:highlight>
                  <a:srgbClr val="00FFFF"/>
                </a:highlight>
                <a:latin typeface="Consolas" panose="020B0609020204030204" pitchFamily="49" charset="0"/>
                <a:cs typeface="Arial" panose="020B0604020202090204" pitchFamily="34" charset="0"/>
              </a:rPr>
              <a:t>JOIN</a:t>
            </a:r>
            <a:r>
              <a:rPr lang="en-US" altLang="zh-CN" sz="1800" dirty="0">
                <a:highlight>
                  <a:srgbClr val="00FFFF"/>
                </a:highlight>
                <a:latin typeface="Arial" panose="020B0604020202090204" pitchFamily="34" charset="0"/>
                <a:cs typeface="Arial" panose="020B0604020202090204" pitchFamily="34" charset="0"/>
              </a:rPr>
              <a:t>. “</a:t>
            </a:r>
            <a:r>
              <a:rPr lang="en-US" altLang="zh-CN" sz="1800" dirty="0">
                <a:highlight>
                  <a:srgbClr val="00FFFF"/>
                </a:highlight>
                <a:latin typeface="Consolas" panose="020B0609020204030204" pitchFamily="49" charset="0"/>
                <a:cs typeface="Arial" panose="020B0604020202090204" pitchFamily="34" charset="0"/>
              </a:rPr>
              <a:t>INNER</a:t>
            </a:r>
            <a:r>
              <a:rPr lang="en-US" altLang="zh-CN" sz="1800" dirty="0">
                <a:highlight>
                  <a:srgbClr val="00FFFF"/>
                </a:highlight>
                <a:latin typeface="Arial" panose="020B0604020202090204" pitchFamily="34" charset="0"/>
                <a:cs typeface="Arial" panose="020B0604020202090204" pitchFamily="34" charset="0"/>
              </a:rPr>
              <a:t>” is usually omitted</a:t>
            </a:r>
            <a:r>
              <a:rPr lang="en-US" altLang="zh-CN" sz="1800" dirty="0">
                <a:latin typeface="Arial" panose="020B0604020202090204" pitchFamily="34" charset="0"/>
                <a:cs typeface="Arial" panose="020B0604020202090204" pitchFamily="34" charset="0"/>
              </a:rPr>
              <a:t>.</a:t>
            </a:r>
            <a:endParaRPr lang="en-US" sz="1800" dirty="0"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5730240" cy="1325880"/>
          </a:xfrm>
        </p:spPr>
        <p:txBody>
          <a:bodyPr/>
          <a:p>
            <a:r>
              <a:rPr lang="en-US" altLang="zh-CN" dirty="0">
                <a:sym typeface="+mn-ea"/>
              </a:rPr>
              <a:t>1.Find the films (title) played by Zero Cage.</a:t>
            </a:r>
            <a:endParaRPr lang="zh-CN" altLang="en-US"/>
          </a:p>
        </p:txBody>
      </p:sp>
      <p:grpSp>
        <p:nvGrpSpPr>
          <p:cNvPr id="42" name="Group 41"/>
          <p:cNvGrpSpPr/>
          <p:nvPr/>
        </p:nvGrpSpPr>
        <p:grpSpPr>
          <a:xfrm>
            <a:off x="6023610" y="107315"/>
            <a:ext cx="6174625" cy="4821453"/>
            <a:chOff x="838200" y="1504420"/>
            <a:chExt cx="6174625" cy="4821453"/>
          </a:xfrm>
        </p:grpSpPr>
        <p:grpSp>
          <p:nvGrpSpPr>
            <p:cNvPr id="17" name="Group 16"/>
            <p:cNvGrpSpPr/>
            <p:nvPr/>
          </p:nvGrpSpPr>
          <p:grpSpPr>
            <a:xfrm>
              <a:off x="838200" y="1504420"/>
              <a:ext cx="1284347" cy="1989330"/>
              <a:chOff x="6114804" y="2285470"/>
              <a:chExt cx="1284347" cy="1989330"/>
            </a:xfrm>
          </p:grpSpPr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6179951" y="2624024"/>
                <a:ext cx="1219200" cy="1650776"/>
              </a:xfrm>
              <a:prstGeom prst="rect">
                <a:avLst/>
              </a:prstGeom>
            </p:spPr>
          </p:pic>
          <p:sp>
            <p:nvSpPr>
              <p:cNvPr id="27" name="TextBox 26"/>
              <p:cNvSpPr txBox="1"/>
              <p:nvPr/>
            </p:nvSpPr>
            <p:spPr>
              <a:xfrm>
                <a:off x="6114804" y="2285470"/>
                <a:ext cx="122020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actor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3113909" y="1505065"/>
              <a:ext cx="1653017" cy="1553075"/>
              <a:chOff x="8126177" y="2286115"/>
              <a:chExt cx="1653017" cy="1553075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8126177" y="2286115"/>
                <a:ext cx="165301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 err="1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film_actor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8190318" y="2624024"/>
                <a:ext cx="1133475" cy="1215166"/>
              </a:xfrm>
              <a:prstGeom prst="rect">
                <a:avLst/>
              </a:prstGeom>
            </p:spPr>
          </p:pic>
        </p:grpSp>
        <p:sp>
          <p:nvSpPr>
            <p:cNvPr id="19" name="Rectangle 18"/>
            <p:cNvSpPr/>
            <p:nvPr/>
          </p:nvSpPr>
          <p:spPr>
            <a:xfrm>
              <a:off x="892921" y="2088395"/>
              <a:ext cx="1219200" cy="338555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1" name="Straight Connector 20"/>
            <p:cNvCxnSpPr>
              <a:stCxn id="19" idx="3"/>
              <a:endCxn id="23" idx="1"/>
            </p:cNvCxnSpPr>
            <p:nvPr/>
          </p:nvCxnSpPr>
          <p:spPr>
            <a:xfrm flipV="1">
              <a:off x="2112121" y="2231270"/>
              <a:ext cx="1076312" cy="26403"/>
            </a:xfrm>
            <a:prstGeom prst="line">
              <a:avLst/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3188433" y="2382612"/>
              <a:ext cx="1133475" cy="285750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188433" y="2088395"/>
              <a:ext cx="1133475" cy="285750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5393759" y="1842974"/>
              <a:ext cx="1619066" cy="4482899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367028" y="1504420"/>
              <a:ext cx="10823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dirty="0"/>
                <a:t>Table: </a:t>
              </a:r>
              <a:r>
                <a:rPr lang="en-US" altLang="zh-CN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film</a:t>
              </a:r>
              <a:endParaRPr lang="zh-CN" altLang="en-US" sz="1600" dirty="0">
                <a:solidFill>
                  <a:srgbClr val="0070C0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393759" y="2014310"/>
              <a:ext cx="1133475" cy="285750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cxnSp>
          <p:nvCxnSpPr>
            <p:cNvPr id="37" name="Straight Connector 36"/>
            <p:cNvCxnSpPr>
              <a:stCxn id="22" idx="3"/>
              <a:endCxn id="36" idx="1"/>
            </p:cNvCxnSpPr>
            <p:nvPr/>
          </p:nvCxnSpPr>
          <p:spPr>
            <a:xfrm flipV="1">
              <a:off x="4321908" y="2157185"/>
              <a:ext cx="1071851" cy="368302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/>
            <p:cNvSpPr/>
            <p:nvPr/>
          </p:nvSpPr>
          <p:spPr>
            <a:xfrm>
              <a:off x="892020" y="2426950"/>
              <a:ext cx="1219200" cy="338555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393758" y="2300060"/>
              <a:ext cx="1133475" cy="28575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内容占位符 2"/>
          <p:cNvSpPr>
            <a:spLocks noGrp="1"/>
          </p:cNvSpPr>
          <p:nvPr/>
        </p:nvSpPr>
        <p:spPr>
          <a:xfrm>
            <a:off x="203835" y="199834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SELECT title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FROM </a:t>
            </a:r>
            <a:r>
              <a:rPr lang="en-US" altLang="zh-CN" dirty="0">
                <a:highlight>
                  <a:srgbClr val="00FFFF"/>
                </a:highlight>
              </a:rPr>
              <a:t>film</a:t>
            </a:r>
            <a:r>
              <a:rPr lang="en-US" altLang="zh-CN" dirty="0"/>
              <a:t>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JOIN </a:t>
            </a:r>
            <a:r>
              <a:rPr lang="en-US" altLang="zh-CN" dirty="0" err="1">
                <a:highlight>
                  <a:srgbClr val="00FFFF"/>
                </a:highlight>
              </a:rPr>
              <a:t>film_actor</a:t>
            </a:r>
            <a:r>
              <a:rPr lang="en-US" altLang="zh-CN" dirty="0">
                <a:highlight>
                  <a:srgbClr val="00FFFF"/>
                </a:highlight>
              </a:rPr>
              <a:t> </a:t>
            </a:r>
            <a:r>
              <a:rPr lang="en-US" altLang="zh-CN" dirty="0">
                <a:highlight>
                  <a:srgbClr val="FFFF00"/>
                </a:highlight>
              </a:rPr>
              <a:t>USING (</a:t>
            </a:r>
            <a:r>
              <a:rPr lang="en-US" altLang="zh-CN" dirty="0" err="1">
                <a:highlight>
                  <a:srgbClr val="FFFF00"/>
                </a:highlight>
              </a:rPr>
              <a:t>film_id</a:t>
            </a:r>
            <a:r>
              <a:rPr lang="en-US" altLang="zh-CN" dirty="0">
                <a:highlight>
                  <a:srgbClr val="FFFF00"/>
                </a:highlight>
              </a:rPr>
              <a:t>) </a:t>
            </a:r>
            <a:endParaRPr lang="en-US" altLang="zh-CN" dirty="0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altLang="zh-CN" dirty="0"/>
              <a:t>JOIN </a:t>
            </a:r>
            <a:r>
              <a:rPr lang="en-US" altLang="zh-CN" dirty="0">
                <a:highlight>
                  <a:srgbClr val="00FFFF"/>
                </a:highlight>
              </a:rPr>
              <a:t>actor</a:t>
            </a:r>
            <a:r>
              <a:rPr lang="en-US" altLang="zh-CN" dirty="0"/>
              <a:t> </a:t>
            </a:r>
            <a:r>
              <a:rPr lang="en-US" altLang="zh-CN" dirty="0">
                <a:highlight>
                  <a:srgbClr val="FFFF00"/>
                </a:highlight>
              </a:rPr>
              <a:t>USING (</a:t>
            </a:r>
            <a:r>
              <a:rPr lang="en-US" altLang="zh-CN" dirty="0" err="1">
                <a:highlight>
                  <a:srgbClr val="FFFF00"/>
                </a:highlight>
              </a:rPr>
              <a:t>actor_id</a:t>
            </a:r>
            <a:r>
              <a:rPr lang="en-US" altLang="zh-CN" dirty="0">
                <a:highlight>
                  <a:srgbClr val="FFFF00"/>
                </a:highlight>
              </a:rPr>
              <a:t>)</a:t>
            </a:r>
            <a:r>
              <a:rPr lang="en-US" altLang="zh-CN" dirty="0"/>
              <a:t>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WHERE </a:t>
            </a:r>
            <a:r>
              <a:rPr lang="en-US" altLang="zh-CN" dirty="0" err="1"/>
              <a:t>first_name</a:t>
            </a:r>
            <a:r>
              <a:rPr lang="en-US" altLang="zh-CN" dirty="0"/>
              <a:t>='Zero' AND </a:t>
            </a:r>
            <a:r>
              <a:rPr lang="en-US" altLang="zh-CN" dirty="0" err="1"/>
              <a:t>last_name</a:t>
            </a:r>
            <a:r>
              <a:rPr lang="en-US" altLang="zh-CN" dirty="0"/>
              <a:t>='Cage’</a:t>
            </a:r>
            <a:endParaRPr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Attributes </a:t>
            </a:r>
            <a:r>
              <a:rPr kumimoji="1" lang="en-US" altLang="zh-CN" dirty="0" err="1">
                <a:highlight>
                  <a:srgbClr val="FFFF00"/>
                </a:highlight>
              </a:rPr>
              <a:t>film_id</a:t>
            </a:r>
            <a:r>
              <a:rPr kumimoji="1" lang="en-US" altLang="zh-CN" dirty="0">
                <a:highlight>
                  <a:srgbClr val="FFFF00"/>
                </a:highlight>
              </a:rPr>
              <a:t> </a:t>
            </a:r>
            <a:r>
              <a:rPr kumimoji="1" lang="en-US" altLang="zh-CN" dirty="0"/>
              <a:t>and </a:t>
            </a:r>
            <a:r>
              <a:rPr kumimoji="1" lang="en-US" altLang="zh-CN" dirty="0" err="1">
                <a:highlight>
                  <a:srgbClr val="FFFF00"/>
                </a:highlight>
              </a:rPr>
              <a:t>actor_id</a:t>
            </a:r>
            <a:r>
              <a:rPr kumimoji="1" lang="en-US" altLang="zh-CN" dirty="0"/>
              <a:t> have same value in the joined tables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3" name="Group 42"/>
          <p:cNvGrpSpPr/>
          <p:nvPr/>
        </p:nvGrpSpPr>
        <p:grpSpPr>
          <a:xfrm>
            <a:off x="7241817" y="108960"/>
            <a:ext cx="4980631" cy="6272375"/>
            <a:chOff x="7144027" y="206750"/>
            <a:chExt cx="4980631" cy="6272375"/>
          </a:xfrm>
        </p:grpSpPr>
        <p:cxnSp>
          <p:nvCxnSpPr>
            <p:cNvPr id="8" name="Straight Connector 7"/>
            <p:cNvCxnSpPr>
              <a:stCxn id="7" idx="3"/>
              <a:endCxn id="10" idx="3"/>
            </p:cNvCxnSpPr>
            <p:nvPr/>
          </p:nvCxnSpPr>
          <p:spPr>
            <a:xfrm flipH="1" flipV="1">
              <a:off x="8338294" y="1746821"/>
              <a:ext cx="79654" cy="2156982"/>
            </a:xfrm>
            <a:prstGeom prst="bentConnector3">
              <a:avLst>
                <a:gd name="adj1" fmla="val -403913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>
            <a:xfrm>
              <a:off x="7144027" y="209290"/>
              <a:ext cx="1276311" cy="2543178"/>
              <a:chOff x="8813596" y="3495603"/>
              <a:chExt cx="1276311" cy="2543178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8813596" y="3495603"/>
                <a:ext cx="1276311" cy="2543178"/>
                <a:chOff x="8126177" y="2286115"/>
                <a:chExt cx="1276311" cy="2543178"/>
              </a:xfrm>
            </p:grpSpPr>
            <p:sp>
              <p:nvSpPr>
                <p:cNvPr id="17" name="TextBox 16"/>
                <p:cNvSpPr txBox="1"/>
                <p:nvPr/>
              </p:nvSpPr>
              <p:spPr>
                <a:xfrm>
                  <a:off x="8126177" y="2286115"/>
                  <a:ext cx="127631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600" dirty="0"/>
                    <a:t>Table: </a:t>
                  </a:r>
                  <a:r>
                    <a:rPr lang="en-US" altLang="zh-CN" sz="1600" dirty="0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rPr>
                    <a:t>rental</a:t>
                  </a:r>
                  <a:endParaRPr lang="zh-CN" altLang="en-US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endParaRPr>
                </a:p>
              </p:txBody>
            </p:sp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8176972" y="2624022"/>
                  <a:ext cx="1143472" cy="2205271"/>
                </a:xfrm>
                <a:prstGeom prst="rect">
                  <a:avLst/>
                </a:prstGeom>
              </p:spPr>
            </p:pic>
          </p:grpSp>
          <p:sp>
            <p:nvSpPr>
              <p:cNvPr id="9" name="Rectangle 8"/>
              <p:cNvSpPr/>
              <p:nvPr/>
            </p:nvSpPr>
            <p:spPr>
              <a:xfrm>
                <a:off x="8876831" y="4598930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8874388" y="4890259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4" name="Straight Connector 13"/>
            <p:cNvCxnSpPr>
              <a:stCxn id="9" idx="3"/>
              <a:endCxn id="26" idx="1"/>
            </p:cNvCxnSpPr>
            <p:nvPr/>
          </p:nvCxnSpPr>
          <p:spPr>
            <a:xfrm flipV="1">
              <a:off x="8340737" y="907903"/>
              <a:ext cx="545480" cy="547589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/>
            <p:cNvGrpSpPr/>
            <p:nvPr/>
          </p:nvGrpSpPr>
          <p:grpSpPr>
            <a:xfrm>
              <a:off x="10478861" y="211565"/>
              <a:ext cx="1645797" cy="4821453"/>
              <a:chOff x="10489758" y="33821"/>
              <a:chExt cx="1645797" cy="4821453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10516489" y="372375"/>
                <a:ext cx="1619066" cy="4482899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10489758" y="33821"/>
                <a:ext cx="1082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film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0516489" y="543711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0516488" y="829461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8807196" y="206750"/>
              <a:ext cx="1729000" cy="1750149"/>
              <a:chOff x="8434661" y="689352"/>
              <a:chExt cx="1729000" cy="1750149"/>
            </a:xfrm>
          </p:grpSpPr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8516742" y="1053146"/>
                <a:ext cx="1141704" cy="1386355"/>
              </a:xfrm>
              <a:prstGeom prst="rect">
                <a:avLst/>
              </a:prstGeom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8434661" y="689352"/>
                <a:ext cx="1729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inventory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8513682" y="1247630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8513682" y="1532040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cxnSp>
          <p:nvCxnSpPr>
            <p:cNvPr id="31" name="Straight Connector 30"/>
            <p:cNvCxnSpPr>
              <a:stCxn id="30" idx="3"/>
              <a:endCxn id="13" idx="1"/>
            </p:cNvCxnSpPr>
            <p:nvPr/>
          </p:nvCxnSpPr>
          <p:spPr>
            <a:xfrm flipV="1">
              <a:off x="10019692" y="864330"/>
              <a:ext cx="485900" cy="327983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1"/>
            <p:cNvGrpSpPr/>
            <p:nvPr/>
          </p:nvGrpSpPr>
          <p:grpSpPr>
            <a:xfrm>
              <a:off x="7144027" y="3150550"/>
              <a:ext cx="2886954" cy="3328575"/>
              <a:chOff x="7144027" y="3150550"/>
              <a:chExt cx="2886954" cy="3328575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7144027" y="3150550"/>
                <a:ext cx="1608133" cy="3328575"/>
                <a:chOff x="6695933" y="3494958"/>
                <a:chExt cx="1608133" cy="3328575"/>
              </a:xfrm>
            </p:grpSpPr>
            <p:grpSp>
              <p:nvGrpSpPr>
                <p:cNvPr id="5" name="Group 4"/>
                <p:cNvGrpSpPr/>
                <p:nvPr/>
              </p:nvGrpSpPr>
              <p:grpSpPr>
                <a:xfrm>
                  <a:off x="6695933" y="3494958"/>
                  <a:ext cx="1608133" cy="3328575"/>
                  <a:chOff x="6114804" y="2285470"/>
                  <a:chExt cx="1608133" cy="3328575"/>
                </a:xfrm>
              </p:grpSpPr>
              <p:pic>
                <p:nvPicPr>
                  <p:cNvPr id="19" name="Picture 18"/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>
                  <a:xfrm>
                    <a:off x="6163602" y="2624024"/>
                    <a:ext cx="1211391" cy="2990021"/>
                  </a:xfrm>
                  <a:prstGeom prst="rect">
                    <a:avLst/>
                  </a:prstGeom>
                </p:spPr>
              </p:pic>
              <p:sp>
                <p:nvSpPr>
                  <p:cNvPr id="20" name="TextBox 19"/>
                  <p:cNvSpPr txBox="1"/>
                  <p:nvPr/>
                </p:nvSpPr>
                <p:spPr>
                  <a:xfrm>
                    <a:off x="6114804" y="2285470"/>
                    <a:ext cx="1608133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600" dirty="0"/>
                      <a:t>Table: </a:t>
                    </a:r>
                    <a:r>
                      <a:rPr lang="en-US" altLang="zh-CN" sz="1600" dirty="0">
                        <a:solidFill>
                          <a:srgbClr val="0070C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rPr>
                      <a:t>customer</a:t>
                    </a:r>
                    <a:endParaRPr lang="zh-CN" altLang="en-US" sz="1600" dirty="0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endParaRPr>
                  </a:p>
                </p:txBody>
              </p:sp>
            </p:grpSp>
            <p:sp>
              <p:nvSpPr>
                <p:cNvPr id="7" name="Rectangle 6"/>
                <p:cNvSpPr/>
                <p:nvPr/>
              </p:nvSpPr>
              <p:spPr>
                <a:xfrm>
                  <a:off x="6750654" y="4078933"/>
                  <a:ext cx="1219200" cy="338555"/>
                </a:xfrm>
                <a:prstGeom prst="rect">
                  <a:avLst/>
                </a:prstGeom>
                <a:noFill/>
                <a:ln w="28575"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" name="Rectangle 3"/>
                <p:cNvSpPr/>
                <p:nvPr/>
              </p:nvSpPr>
              <p:spPr>
                <a:xfrm>
                  <a:off x="6742288" y="4611204"/>
                  <a:ext cx="1219200" cy="338555"/>
                </a:xfrm>
                <a:prstGeom prst="rect">
                  <a:avLst/>
                </a:prstGeom>
                <a:noFill/>
                <a:ln w="28575"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Rectangle 14"/>
                <p:cNvSpPr/>
                <p:nvPr/>
              </p:nvSpPr>
              <p:spPr>
                <a:xfrm>
                  <a:off x="6742288" y="4957009"/>
                  <a:ext cx="1219200" cy="338555"/>
                </a:xfrm>
                <a:prstGeom prst="rect">
                  <a:avLst/>
                </a:prstGeom>
                <a:noFill/>
                <a:ln w="28575"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2" name="Rectangle 31"/>
              <p:cNvSpPr/>
              <p:nvPr/>
            </p:nvSpPr>
            <p:spPr>
              <a:xfrm>
                <a:off x="8962410" y="5033018"/>
                <a:ext cx="1068571" cy="346686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rgbClr val="00B050"/>
                    </a:solidFill>
                  </a:rPr>
                  <a:t>“George”</a:t>
                </a:r>
                <a:endParaRPr lang="zh-CN" altLang="en-US" sz="1400" dirty="0">
                  <a:solidFill>
                    <a:srgbClr val="00B050"/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8952626" y="5535827"/>
                <a:ext cx="1068571" cy="346686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 dirty="0">
                    <a:solidFill>
                      <a:srgbClr val="00B050"/>
                    </a:solidFill>
                  </a:rPr>
                  <a:t>“Linton”</a:t>
                </a:r>
                <a:endParaRPr lang="zh-CN" altLang="en-US" sz="1400" dirty="0">
                  <a:solidFill>
                    <a:srgbClr val="00B050"/>
                  </a:solidFill>
                </a:endParaRPr>
              </a:p>
            </p:txBody>
          </p:sp>
          <p:cxnSp>
            <p:nvCxnSpPr>
              <p:cNvPr id="35" name="Straight Connector 7"/>
              <p:cNvCxnSpPr>
                <a:stCxn id="32" idx="1"/>
                <a:endCxn id="4" idx="3"/>
              </p:cNvCxnSpPr>
              <p:nvPr/>
            </p:nvCxnSpPr>
            <p:spPr>
              <a:xfrm rot="10800000">
                <a:off x="8409582" y="4436075"/>
                <a:ext cx="552828" cy="770287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7"/>
              <p:cNvCxnSpPr>
                <a:stCxn id="33" idx="1"/>
                <a:endCxn id="15" idx="3"/>
              </p:cNvCxnSpPr>
              <p:nvPr/>
            </p:nvCxnSpPr>
            <p:spPr>
              <a:xfrm rot="10800000">
                <a:off x="8409582" y="4781880"/>
                <a:ext cx="543044" cy="927291"/>
              </a:xfrm>
              <a:prstGeom prst="bentConnector3">
                <a:avLst>
                  <a:gd name="adj1" fmla="val 64032"/>
                </a:avLst>
              </a:prstGeom>
              <a:ln w="190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8" name="文本框 27"/>
          <p:cNvSpPr txBox="1"/>
          <p:nvPr/>
        </p:nvSpPr>
        <p:spPr>
          <a:xfrm>
            <a:off x="0" y="17780"/>
            <a:ext cx="6096000" cy="2122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400" dirty="0">
                <a:sym typeface="+mn-ea"/>
              </a:rPr>
              <a:t>2.Find the films (title) rented by George Linton. The join condition is </a:t>
            </a:r>
            <a:r>
              <a:rPr lang="en-US" altLang="zh-CN" sz="4400" dirty="0">
                <a:latin typeface="Consolas" panose="020B0609020204030204" pitchFamily="49" charset="0"/>
                <a:sym typeface="+mn-ea"/>
              </a:rPr>
              <a:t>ON</a:t>
            </a:r>
            <a:r>
              <a:rPr lang="en-US" altLang="zh-CN" sz="4400" dirty="0">
                <a:sym typeface="+mn-ea"/>
              </a:rPr>
              <a:t>.</a:t>
            </a:r>
            <a:endParaRPr lang="en-US" altLang="zh-CN" sz="4400" dirty="0">
              <a:sym typeface="+mn-ea"/>
            </a:endParaRPr>
          </a:p>
        </p:txBody>
      </p:sp>
      <p:sp>
        <p:nvSpPr>
          <p:cNvPr id="29" name="内容占位符 2"/>
          <p:cNvSpPr>
            <a:spLocks noGrp="1"/>
          </p:cNvSpPr>
          <p:nvPr/>
        </p:nvSpPr>
        <p:spPr>
          <a:xfrm>
            <a:off x="0" y="2265045"/>
            <a:ext cx="696341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400" dirty="0"/>
              <a:t>SELECT title 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FROM </a:t>
            </a:r>
            <a:r>
              <a:rPr lang="en-US" altLang="zh-CN" sz="2400" dirty="0">
                <a:highlight>
                  <a:srgbClr val="00FFFF"/>
                </a:highlight>
              </a:rPr>
              <a:t>customer</a:t>
            </a:r>
            <a:r>
              <a:rPr lang="en-US" altLang="zh-CN" sz="2400" dirty="0"/>
              <a:t> 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JOIN </a:t>
            </a:r>
            <a:r>
              <a:rPr lang="en-US" altLang="zh-CN" sz="2400" dirty="0">
                <a:highlight>
                  <a:srgbClr val="00FFFF"/>
                </a:highlight>
              </a:rPr>
              <a:t>rental</a:t>
            </a:r>
            <a:r>
              <a:rPr lang="en-US" altLang="zh-CN" sz="2400" dirty="0"/>
              <a:t> </a:t>
            </a:r>
            <a:endParaRPr lang="en-US" altLang="zh-CN" sz="2400" dirty="0"/>
          </a:p>
          <a:p>
            <a:pPr marL="0" indent="457200">
              <a:buNone/>
            </a:pPr>
            <a:r>
              <a:rPr lang="en-US" altLang="zh-CN" sz="2400" dirty="0">
                <a:highlight>
                  <a:srgbClr val="FFFF00"/>
                </a:highlight>
              </a:rPr>
              <a:t>ON</a:t>
            </a:r>
            <a:r>
              <a:rPr lang="en-US" altLang="zh-CN" sz="2400" dirty="0"/>
              <a:t> </a:t>
            </a:r>
            <a:r>
              <a:rPr lang="en-US" altLang="zh-CN" sz="2400" dirty="0" err="1"/>
              <a:t>customer.customer_id</a:t>
            </a:r>
            <a:r>
              <a:rPr lang="en-US" altLang="zh-CN" sz="2400" dirty="0"/>
              <a:t>=</a:t>
            </a:r>
            <a:r>
              <a:rPr lang="en-US" altLang="zh-CN" sz="2400" dirty="0" err="1"/>
              <a:t>rental.customer_id</a:t>
            </a:r>
            <a:r>
              <a:rPr lang="en-US" altLang="zh-CN" sz="2400" dirty="0"/>
              <a:t> 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JOIN </a:t>
            </a:r>
            <a:r>
              <a:rPr lang="en-US" altLang="zh-CN" sz="2400" dirty="0">
                <a:highlight>
                  <a:srgbClr val="00FFFF"/>
                </a:highlight>
              </a:rPr>
              <a:t>inventory</a:t>
            </a:r>
            <a:r>
              <a:rPr lang="en-US" altLang="zh-CN" sz="2400" dirty="0"/>
              <a:t> </a:t>
            </a:r>
            <a:endParaRPr lang="en-US" altLang="zh-CN" sz="2400" dirty="0"/>
          </a:p>
          <a:p>
            <a:pPr marL="0" indent="457200">
              <a:buNone/>
            </a:pPr>
            <a:r>
              <a:rPr lang="en-US" altLang="zh-CN" sz="2400" dirty="0">
                <a:highlight>
                  <a:srgbClr val="FFFF00"/>
                </a:highlight>
              </a:rPr>
              <a:t>ON</a:t>
            </a:r>
            <a:r>
              <a:rPr lang="en-US" altLang="zh-CN" sz="2400" dirty="0"/>
              <a:t> </a:t>
            </a:r>
            <a:r>
              <a:rPr lang="en-US" altLang="zh-CN" sz="2400" dirty="0" err="1"/>
              <a:t>rental.inventory_id</a:t>
            </a:r>
            <a:r>
              <a:rPr lang="en-US" altLang="zh-CN" sz="2400" dirty="0"/>
              <a:t>=</a:t>
            </a:r>
            <a:r>
              <a:rPr lang="en-US" altLang="zh-CN" sz="2400" dirty="0" err="1"/>
              <a:t>inventory.inventory_id</a:t>
            </a:r>
            <a:r>
              <a:rPr lang="en-US" altLang="zh-CN" sz="2400" dirty="0"/>
              <a:t> 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JOIN </a:t>
            </a:r>
            <a:r>
              <a:rPr lang="en-US" altLang="zh-CN" sz="2400" dirty="0">
                <a:highlight>
                  <a:srgbClr val="00FFFF"/>
                </a:highlight>
              </a:rPr>
              <a:t>film</a:t>
            </a:r>
            <a:r>
              <a:rPr lang="en-US" altLang="zh-CN" sz="2400" dirty="0"/>
              <a:t> </a:t>
            </a:r>
            <a:endParaRPr lang="en-US" altLang="zh-CN" sz="2400" dirty="0"/>
          </a:p>
          <a:p>
            <a:pPr marL="0" indent="457200">
              <a:buNone/>
            </a:pPr>
            <a:r>
              <a:rPr lang="en-US" altLang="zh-CN" sz="2400" dirty="0">
                <a:highlight>
                  <a:srgbClr val="FFFF00"/>
                </a:highlight>
              </a:rPr>
              <a:t>ON</a:t>
            </a:r>
            <a:r>
              <a:rPr lang="en-US" altLang="zh-CN" sz="2400" dirty="0"/>
              <a:t> </a:t>
            </a:r>
            <a:r>
              <a:rPr lang="en-US" altLang="zh-CN" sz="2400" dirty="0" err="1"/>
              <a:t>inventory.film_id</a:t>
            </a:r>
            <a:r>
              <a:rPr lang="en-US" altLang="zh-CN" sz="2400" dirty="0"/>
              <a:t>=</a:t>
            </a:r>
            <a:r>
              <a:rPr lang="en-US" altLang="zh-CN" sz="2400" dirty="0" err="1"/>
              <a:t>film.film_id</a:t>
            </a:r>
            <a:r>
              <a:rPr lang="en-US" altLang="zh-CN" sz="2400" dirty="0"/>
              <a:t> 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WHERE </a:t>
            </a:r>
            <a:r>
              <a:rPr lang="en-US" altLang="zh-CN" sz="2400" dirty="0" err="1"/>
              <a:t>first_name</a:t>
            </a:r>
            <a:r>
              <a:rPr lang="en-US" altLang="zh-CN" sz="2400" dirty="0"/>
              <a:t>='George' AND </a:t>
            </a:r>
            <a:r>
              <a:rPr lang="en-US" altLang="zh-CN" sz="2400" dirty="0" err="1"/>
              <a:t>last_name</a:t>
            </a:r>
            <a:r>
              <a:rPr lang="en-US" altLang="zh-CN" sz="2400" dirty="0"/>
              <a:t>='Linton'</a:t>
            </a:r>
            <a:endParaRPr kumimoji="1" lang="zh-CN" altLang="en-US"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105662" y="1151573"/>
            <a:ext cx="11307783" cy="3328575"/>
            <a:chOff x="188847" y="1690688"/>
            <a:chExt cx="11307783" cy="3328575"/>
          </a:xfrm>
        </p:grpSpPr>
        <p:grpSp>
          <p:nvGrpSpPr>
            <p:cNvPr id="6" name="Group 5"/>
            <p:cNvGrpSpPr/>
            <p:nvPr/>
          </p:nvGrpSpPr>
          <p:grpSpPr>
            <a:xfrm>
              <a:off x="188847" y="1690688"/>
              <a:ext cx="9721725" cy="3328575"/>
              <a:chOff x="2115301" y="365125"/>
              <a:chExt cx="9721725" cy="3328575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2115301" y="365125"/>
                <a:ext cx="1608133" cy="3328575"/>
                <a:chOff x="6114804" y="2285470"/>
                <a:chExt cx="1608133" cy="3328575"/>
              </a:xfrm>
            </p:grpSpPr>
            <p:pic>
              <p:nvPicPr>
                <p:cNvPr id="52" name="Picture 51"/>
                <p:cNvPicPr>
                  <a:picLocks noChangeAspect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6163602" y="2624024"/>
                  <a:ext cx="1211391" cy="2990021"/>
                </a:xfrm>
                <a:prstGeom prst="rect">
                  <a:avLst/>
                </a:prstGeom>
              </p:spPr>
            </p:pic>
            <p:sp>
              <p:nvSpPr>
                <p:cNvPr id="53" name="TextBox 52"/>
                <p:cNvSpPr txBox="1"/>
                <p:nvPr/>
              </p:nvSpPr>
              <p:spPr>
                <a:xfrm>
                  <a:off x="6114804" y="2285470"/>
                  <a:ext cx="1608133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p>
                  <a:r>
                    <a:rPr lang="en-US" altLang="zh-CN" sz="1600" dirty="0"/>
                    <a:t>Table: </a:t>
                  </a:r>
                  <a:r>
                    <a:rPr lang="en-US" altLang="zh-CN" sz="1600" dirty="0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rPr>
                    <a:t>customer</a:t>
                  </a:r>
                  <a:endParaRPr lang="zh-CN" altLang="en-US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endParaRPr>
                </a:p>
              </p:txBody>
            </p:sp>
          </p:grpSp>
          <p:grpSp>
            <p:nvGrpSpPr>
              <p:cNvPr id="21" name="Group 20"/>
              <p:cNvGrpSpPr/>
              <p:nvPr/>
            </p:nvGrpSpPr>
            <p:grpSpPr>
              <a:xfrm>
                <a:off x="4232964" y="365770"/>
                <a:ext cx="1276311" cy="2543178"/>
                <a:chOff x="8126177" y="2286115"/>
                <a:chExt cx="1276311" cy="2543178"/>
              </a:xfrm>
            </p:grpSpPr>
            <p:sp>
              <p:nvSpPr>
                <p:cNvPr id="50" name="TextBox 49"/>
                <p:cNvSpPr txBox="1"/>
                <p:nvPr/>
              </p:nvSpPr>
              <p:spPr>
                <a:xfrm>
                  <a:off x="8126177" y="2286115"/>
                  <a:ext cx="127631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p>
                  <a:r>
                    <a:rPr lang="en-US" altLang="zh-CN" sz="1600" dirty="0"/>
                    <a:t>Table: </a:t>
                  </a:r>
                  <a:r>
                    <a:rPr lang="en-US" altLang="zh-CN" sz="1600" dirty="0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rPr>
                    <a:t>rental</a:t>
                  </a:r>
                  <a:endParaRPr lang="zh-CN" altLang="en-US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endParaRPr>
                </a:p>
              </p:txBody>
            </p:sp>
            <p:pic>
              <p:nvPicPr>
                <p:cNvPr id="51" name="Picture 50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8176972" y="2624022"/>
                  <a:ext cx="1143472" cy="2205271"/>
                </a:xfrm>
                <a:prstGeom prst="rect">
                  <a:avLst/>
                </a:prstGeom>
              </p:spPr>
            </p:pic>
          </p:grpSp>
          <p:sp>
            <p:nvSpPr>
              <p:cNvPr id="24" name="Rectangle 23"/>
              <p:cNvSpPr/>
              <p:nvPr/>
            </p:nvSpPr>
            <p:spPr>
              <a:xfrm>
                <a:off x="2170022" y="949100"/>
                <a:ext cx="1219200" cy="338555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cxnSp>
            <p:nvCxnSpPr>
              <p:cNvPr id="25" name="Straight Connector 24"/>
              <p:cNvCxnSpPr>
                <a:stCxn id="24" idx="3"/>
                <a:endCxn id="28" idx="1"/>
              </p:cNvCxnSpPr>
              <p:nvPr/>
            </p:nvCxnSpPr>
            <p:spPr>
              <a:xfrm>
                <a:off x="3389222" y="1118378"/>
                <a:ext cx="904534" cy="784923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Rectangle 26"/>
              <p:cNvSpPr/>
              <p:nvPr/>
            </p:nvSpPr>
            <p:spPr>
              <a:xfrm>
                <a:off x="4296199" y="1469097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4293756" y="1760426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29" name="Group 28"/>
              <p:cNvGrpSpPr/>
              <p:nvPr/>
            </p:nvGrpSpPr>
            <p:grpSpPr>
              <a:xfrm>
                <a:off x="10286602" y="365125"/>
                <a:ext cx="1550424" cy="1425573"/>
                <a:chOff x="8275289" y="1846288"/>
                <a:chExt cx="1550424" cy="1425573"/>
              </a:xfrm>
            </p:grpSpPr>
            <p:pic>
              <p:nvPicPr>
                <p:cNvPr id="47" name="Picture 46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8299770" y="2184840"/>
                  <a:ext cx="1133475" cy="1087021"/>
                </a:xfrm>
                <a:prstGeom prst="rect">
                  <a:avLst/>
                </a:prstGeom>
              </p:spPr>
            </p:pic>
            <p:sp>
              <p:nvSpPr>
                <p:cNvPr id="48" name="TextBox 47"/>
                <p:cNvSpPr txBox="1"/>
                <p:nvPr/>
              </p:nvSpPr>
              <p:spPr>
                <a:xfrm>
                  <a:off x="8275289" y="1846288"/>
                  <a:ext cx="1550424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p>
                  <a:r>
                    <a:rPr lang="en-US" altLang="zh-CN" sz="1600" dirty="0"/>
                    <a:t>Table: </a:t>
                  </a:r>
                  <a:r>
                    <a:rPr lang="en-US" altLang="zh-CN" sz="1600" dirty="0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rPr>
                    <a:t>category</a:t>
                  </a:r>
                  <a:endParaRPr lang="zh-CN" altLang="en-US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endParaRPr>
                </a:p>
              </p:txBody>
            </p:sp>
            <p:sp>
              <p:nvSpPr>
                <p:cNvPr id="49" name="Rectangle 48"/>
                <p:cNvSpPr/>
                <p:nvPr/>
              </p:nvSpPr>
              <p:spPr>
                <a:xfrm>
                  <a:off x="8302020" y="2398513"/>
                  <a:ext cx="1133475" cy="285750"/>
                </a:xfrm>
                <a:prstGeom prst="rect">
                  <a:avLst/>
                </a:prstGeom>
                <a:noFill/>
                <a:ln w="28575"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dirty="0"/>
                </a:p>
              </p:txBody>
            </p:sp>
          </p:grpSp>
          <p:cxnSp>
            <p:nvCxnSpPr>
              <p:cNvPr id="32" name="Straight Connector 13"/>
              <p:cNvCxnSpPr>
                <a:stCxn id="27" idx="3"/>
                <a:endCxn id="45" idx="1"/>
              </p:cNvCxnSpPr>
              <p:nvPr/>
            </p:nvCxnSpPr>
            <p:spPr>
              <a:xfrm flipV="1">
                <a:off x="5429674" y="1066278"/>
                <a:ext cx="718947" cy="545694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>
              <a:xfrm>
                <a:off x="6069600" y="365125"/>
                <a:ext cx="1729000" cy="1750149"/>
                <a:chOff x="4057521" y="1846288"/>
                <a:chExt cx="1729000" cy="1750149"/>
              </a:xfrm>
            </p:grpSpPr>
            <p:pic>
              <p:nvPicPr>
                <p:cNvPr id="43" name="Picture 42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4139602" y="2210082"/>
                  <a:ext cx="1141704" cy="1386355"/>
                </a:xfrm>
                <a:prstGeom prst="rect">
                  <a:avLst/>
                </a:prstGeom>
              </p:spPr>
            </p:pic>
            <p:sp>
              <p:nvSpPr>
                <p:cNvPr id="44" name="TextBox 43"/>
                <p:cNvSpPr txBox="1"/>
                <p:nvPr/>
              </p:nvSpPr>
              <p:spPr>
                <a:xfrm>
                  <a:off x="4057521" y="1846288"/>
                  <a:ext cx="172900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r>
                    <a:rPr lang="en-US" altLang="zh-CN" sz="1600" dirty="0"/>
                    <a:t>Table: </a:t>
                  </a:r>
                  <a:r>
                    <a:rPr lang="en-US" altLang="zh-CN" sz="1600" dirty="0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rPr>
                    <a:t>inventory</a:t>
                  </a:r>
                  <a:endParaRPr lang="zh-CN" altLang="en-US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endParaRPr>
                </a:p>
              </p:txBody>
            </p:sp>
            <p:sp>
              <p:nvSpPr>
                <p:cNvPr id="45" name="Rectangle 44"/>
                <p:cNvSpPr/>
                <p:nvPr/>
              </p:nvSpPr>
              <p:spPr>
                <a:xfrm>
                  <a:off x="4136542" y="2404566"/>
                  <a:ext cx="1133475" cy="285750"/>
                </a:xfrm>
                <a:prstGeom prst="rect">
                  <a:avLst/>
                </a:prstGeom>
                <a:noFill/>
                <a:ln w="28575"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>
                  <a:off x="4136542" y="2688976"/>
                  <a:ext cx="1133475" cy="285750"/>
                </a:xfrm>
                <a:prstGeom prst="rect">
                  <a:avLst/>
                </a:prstGeom>
                <a:noFill/>
                <a:ln w="28575"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dirty="0"/>
                </a:p>
              </p:txBody>
            </p:sp>
          </p:grpSp>
          <p:cxnSp>
            <p:nvCxnSpPr>
              <p:cNvPr id="35" name="Straight Connector 34"/>
              <p:cNvCxnSpPr>
                <a:stCxn id="46" idx="3"/>
                <a:endCxn id="42" idx="1"/>
              </p:cNvCxnSpPr>
              <p:nvPr/>
            </p:nvCxnSpPr>
            <p:spPr>
              <a:xfrm flipV="1">
                <a:off x="7282096" y="1091330"/>
                <a:ext cx="807820" cy="259358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6" name="Group 35"/>
              <p:cNvGrpSpPr/>
              <p:nvPr/>
            </p:nvGrpSpPr>
            <p:grpSpPr>
              <a:xfrm>
                <a:off x="8015392" y="365125"/>
                <a:ext cx="1983235" cy="1437385"/>
                <a:chOff x="6003313" y="1871528"/>
                <a:chExt cx="1983235" cy="1437385"/>
              </a:xfrm>
            </p:grpSpPr>
            <p:sp>
              <p:nvSpPr>
                <p:cNvPr id="39" name="TextBox 38"/>
                <p:cNvSpPr txBox="1"/>
                <p:nvPr/>
              </p:nvSpPr>
              <p:spPr>
                <a:xfrm>
                  <a:off x="6003313" y="1871528"/>
                  <a:ext cx="1983235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p>
                  <a:r>
                    <a:rPr lang="en-US" altLang="zh-CN" sz="1600" dirty="0"/>
                    <a:t>Table: </a:t>
                  </a:r>
                  <a:r>
                    <a:rPr lang="en-US" altLang="zh-CN" sz="1600" dirty="0" err="1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rPr>
                    <a:t>film_category</a:t>
                  </a:r>
                  <a:endParaRPr lang="zh-CN" altLang="en-US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endParaRPr>
                </a:p>
              </p:txBody>
            </p:sp>
            <p:pic>
              <p:nvPicPr>
                <p:cNvPr id="40" name="Picture 39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6077837" y="2210082"/>
                  <a:ext cx="1311212" cy="1098831"/>
                </a:xfrm>
                <a:prstGeom prst="rect">
                  <a:avLst/>
                </a:prstGeom>
              </p:spPr>
            </p:pic>
            <p:sp>
              <p:nvSpPr>
                <p:cNvPr id="41" name="Rectangle 40"/>
                <p:cNvSpPr/>
                <p:nvPr/>
              </p:nvSpPr>
              <p:spPr>
                <a:xfrm>
                  <a:off x="6077837" y="2749075"/>
                  <a:ext cx="1304022" cy="285750"/>
                </a:xfrm>
                <a:prstGeom prst="rect">
                  <a:avLst/>
                </a:prstGeom>
                <a:noFill/>
                <a:ln w="28575"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dirty="0"/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6077837" y="2454858"/>
                  <a:ext cx="1304022" cy="285750"/>
                </a:xfrm>
                <a:prstGeom prst="rect">
                  <a:avLst/>
                </a:prstGeom>
                <a:noFill/>
                <a:ln w="28575"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37" name="Straight Connector 36"/>
              <p:cNvCxnSpPr>
                <a:stCxn id="41" idx="3"/>
                <a:endCxn id="49" idx="1"/>
              </p:cNvCxnSpPr>
              <p:nvPr/>
            </p:nvCxnSpPr>
            <p:spPr>
              <a:xfrm flipV="1">
                <a:off x="9393938" y="1060225"/>
                <a:ext cx="919395" cy="325322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Rectangle 37"/>
              <p:cNvSpPr/>
              <p:nvPr/>
            </p:nvSpPr>
            <p:spPr>
              <a:xfrm>
                <a:off x="2163875" y="1513193"/>
                <a:ext cx="1219200" cy="612564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10428059" y="2179384"/>
              <a:ext cx="1068571" cy="346686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1400" dirty="0">
                  <a:solidFill>
                    <a:srgbClr val="00B050"/>
                  </a:solidFill>
                </a:rPr>
                <a:t>“action”</a:t>
              </a:r>
              <a:endParaRPr lang="zh-CN" altLang="en-US" sz="1400" dirty="0">
                <a:solidFill>
                  <a:srgbClr val="00B050"/>
                </a:solidFill>
              </a:endParaRPr>
            </a:p>
          </p:txBody>
        </p:sp>
        <p:cxnSp>
          <p:nvCxnSpPr>
            <p:cNvPr id="55" name="Straight Connector 36"/>
            <p:cNvCxnSpPr>
              <a:endCxn id="54" idx="1"/>
            </p:cNvCxnSpPr>
            <p:nvPr/>
          </p:nvCxnSpPr>
          <p:spPr>
            <a:xfrm flipV="1">
              <a:off x="9518331" y="2352727"/>
              <a:ext cx="909728" cy="345797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标题 1"/>
          <p:cNvSpPr>
            <a:spLocks noGrp="1"/>
          </p:cNvSpPr>
          <p:nvPr/>
        </p:nvSpPr>
        <p:spPr>
          <a:xfrm>
            <a:off x="0" y="-2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400" dirty="0"/>
              <a:t>3.Find the customers (name) who have rented some action (category) films. The join condition is </a:t>
            </a:r>
            <a:r>
              <a:rPr lang="en-US" altLang="zh-CN" sz="4400" dirty="0">
                <a:latin typeface="Consolas" panose="020B0609020204030204" pitchFamily="49" charset="0"/>
              </a:rPr>
              <a:t>USING</a:t>
            </a:r>
            <a:r>
              <a:rPr lang="en-US" altLang="zh-CN" sz="4400" dirty="0"/>
              <a:t>.</a:t>
            </a:r>
            <a:endParaRPr lang="en-US" altLang="zh-CN" sz="4400" dirty="0"/>
          </a:p>
        </p:txBody>
      </p:sp>
      <p:sp>
        <p:nvSpPr>
          <p:cNvPr id="5" name="内容占位符 2"/>
          <p:cNvSpPr>
            <a:spLocks noGrp="1"/>
          </p:cNvSpPr>
          <p:nvPr/>
        </p:nvSpPr>
        <p:spPr>
          <a:xfrm>
            <a:off x="6653530" y="2988945"/>
            <a:ext cx="5538470" cy="38874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SELECT </a:t>
            </a:r>
            <a:r>
              <a:rPr lang="en-US" altLang="zh-CN" dirty="0" err="1"/>
              <a:t>first_name</a:t>
            </a:r>
            <a:r>
              <a:rPr lang="en-US" altLang="zh-CN" dirty="0"/>
              <a:t>, </a:t>
            </a:r>
            <a:r>
              <a:rPr lang="en-US" altLang="zh-CN" dirty="0" err="1"/>
              <a:t>last_name</a:t>
            </a:r>
            <a:r>
              <a:rPr lang="en-US" altLang="zh-CN" dirty="0"/>
              <a:t>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FROM </a:t>
            </a:r>
            <a:r>
              <a:rPr lang="en-US" altLang="zh-CN" dirty="0">
                <a:highlight>
                  <a:srgbClr val="00FFFF"/>
                </a:highlight>
              </a:rPr>
              <a:t>customer</a:t>
            </a:r>
            <a:r>
              <a:rPr lang="en-US" altLang="zh-CN" dirty="0"/>
              <a:t>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JOIN </a:t>
            </a:r>
            <a:r>
              <a:rPr lang="en-US" altLang="zh-CN" dirty="0">
                <a:highlight>
                  <a:srgbClr val="00FFFF"/>
                </a:highlight>
              </a:rPr>
              <a:t>rental</a:t>
            </a:r>
            <a:r>
              <a:rPr lang="en-US" altLang="zh-CN" dirty="0"/>
              <a:t> USING(</a:t>
            </a:r>
            <a:r>
              <a:rPr lang="en-US" altLang="zh-CN" dirty="0" err="1"/>
              <a:t>customer_id</a:t>
            </a:r>
            <a:r>
              <a:rPr lang="en-US" altLang="zh-CN" dirty="0"/>
              <a:t>)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JOIN </a:t>
            </a:r>
            <a:r>
              <a:rPr lang="en-US" altLang="zh-CN" dirty="0">
                <a:highlight>
                  <a:srgbClr val="00FFFF"/>
                </a:highlight>
              </a:rPr>
              <a:t>inventory</a:t>
            </a:r>
            <a:r>
              <a:rPr lang="en-US" altLang="zh-CN" dirty="0"/>
              <a:t> USING(</a:t>
            </a:r>
            <a:r>
              <a:rPr lang="en-US" altLang="zh-CN" dirty="0" err="1"/>
              <a:t>inventory_id</a:t>
            </a:r>
            <a:r>
              <a:rPr lang="en-US" altLang="zh-CN" dirty="0"/>
              <a:t>)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JOIN </a:t>
            </a:r>
            <a:r>
              <a:rPr lang="en-US" altLang="zh-CN" dirty="0" err="1">
                <a:highlight>
                  <a:srgbClr val="00FFFF"/>
                </a:highlight>
              </a:rPr>
              <a:t>film_category</a:t>
            </a:r>
            <a:r>
              <a:rPr lang="en-US" altLang="zh-CN" dirty="0"/>
              <a:t> USING(</a:t>
            </a:r>
            <a:r>
              <a:rPr lang="en-US" altLang="zh-CN" dirty="0" err="1"/>
              <a:t>film_id</a:t>
            </a:r>
            <a:r>
              <a:rPr lang="en-US" altLang="zh-CN" dirty="0"/>
              <a:t>)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JOIN </a:t>
            </a:r>
            <a:r>
              <a:rPr lang="en-US" altLang="zh-CN" dirty="0">
                <a:highlight>
                  <a:srgbClr val="00FFFF"/>
                </a:highlight>
              </a:rPr>
              <a:t>category</a:t>
            </a:r>
            <a:r>
              <a:rPr lang="en-US" altLang="zh-CN" dirty="0"/>
              <a:t> USING(</a:t>
            </a:r>
            <a:r>
              <a:rPr lang="en-US" altLang="zh-CN" dirty="0" err="1"/>
              <a:t>category_id</a:t>
            </a:r>
            <a:r>
              <a:rPr lang="en-US" altLang="zh-CN" dirty="0"/>
              <a:t>)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WHERE name='Action'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4400" dirty="0"/>
              <a:t>4.Join the tables </a:t>
            </a:r>
            <a:r>
              <a:rPr lang="en-US" altLang="zh-CN" sz="4400" dirty="0">
                <a:latin typeface="Consolas" panose="020B0609020204030204" pitchFamily="49" charset="0"/>
              </a:rPr>
              <a:t>film</a:t>
            </a:r>
            <a:r>
              <a:rPr lang="en-US" altLang="zh-CN" sz="4400" dirty="0"/>
              <a:t>, </a:t>
            </a:r>
            <a:r>
              <a:rPr lang="en-US" altLang="zh-CN" sz="4400" dirty="0" err="1">
                <a:latin typeface="Consolas" panose="020B0609020204030204" pitchFamily="49" charset="0"/>
              </a:rPr>
              <a:t>film_category</a:t>
            </a:r>
            <a:r>
              <a:rPr lang="en-US" altLang="zh-CN" sz="4400" dirty="0"/>
              <a:t>, and </a:t>
            </a:r>
            <a:r>
              <a:rPr lang="en-US" altLang="zh-CN" sz="4400" dirty="0">
                <a:latin typeface="Consolas" panose="020B0609020204030204" pitchFamily="49" charset="0"/>
              </a:rPr>
              <a:t>category</a:t>
            </a:r>
            <a:r>
              <a:rPr lang="en-US" altLang="zh-CN" sz="4400" dirty="0"/>
              <a:t>, using both conditions </a:t>
            </a:r>
            <a:r>
              <a:rPr lang="en-US" altLang="zh-CN" sz="4400" dirty="0">
                <a:latin typeface="Consolas" panose="020B0609020204030204" pitchFamily="49" charset="0"/>
              </a:rPr>
              <a:t>ON</a:t>
            </a:r>
            <a:r>
              <a:rPr lang="en-US" altLang="zh-CN" sz="4400" dirty="0"/>
              <a:t> and </a:t>
            </a:r>
            <a:r>
              <a:rPr lang="en-US" altLang="zh-CN" sz="4400" dirty="0">
                <a:latin typeface="Consolas" panose="020B0609020204030204" pitchFamily="49" charset="0"/>
              </a:rPr>
              <a:t>USING</a:t>
            </a:r>
            <a:r>
              <a:rPr lang="en-US" altLang="zh-CN" sz="4400" dirty="0"/>
              <a:t>.</a:t>
            </a:r>
            <a:endParaRPr lang="en-US" altLang="zh-CN" sz="4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SELECT *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FROM </a:t>
            </a:r>
            <a:r>
              <a:rPr lang="en-US" altLang="zh-CN" dirty="0">
                <a:highlight>
                  <a:srgbClr val="00FFFF"/>
                </a:highlight>
              </a:rPr>
              <a:t>film</a:t>
            </a:r>
            <a:r>
              <a:rPr lang="en-US" altLang="zh-CN" dirty="0"/>
              <a:t> JOIN </a:t>
            </a:r>
            <a:r>
              <a:rPr lang="en-US" altLang="zh-CN" dirty="0" err="1">
                <a:highlight>
                  <a:srgbClr val="00FFFF"/>
                </a:highlight>
              </a:rPr>
              <a:t>film_category</a:t>
            </a:r>
            <a:r>
              <a:rPr lang="en-US" altLang="zh-CN" dirty="0"/>
              <a:t> USING(</a:t>
            </a:r>
            <a:r>
              <a:rPr lang="en-US" altLang="zh-CN" dirty="0" err="1"/>
              <a:t>film_id</a:t>
            </a:r>
            <a:r>
              <a:rPr lang="en-US" altLang="zh-CN" dirty="0"/>
              <a:t>) JOIN </a:t>
            </a:r>
            <a:r>
              <a:rPr lang="en-US" altLang="zh-CN" dirty="0">
                <a:highlight>
                  <a:srgbClr val="00FFFF"/>
                </a:highlight>
              </a:rPr>
              <a:t>category</a:t>
            </a:r>
            <a:r>
              <a:rPr lang="en-US" altLang="zh-CN" dirty="0"/>
              <a:t> ON(</a:t>
            </a:r>
            <a:r>
              <a:rPr lang="en-US" altLang="zh-CN" dirty="0" err="1"/>
              <a:t>film_category.category_id</a:t>
            </a:r>
            <a:r>
              <a:rPr lang="en-US" altLang="zh-CN" dirty="0"/>
              <a:t>=</a:t>
            </a:r>
            <a:r>
              <a:rPr lang="en-US" altLang="zh-CN" dirty="0" err="1"/>
              <a:t>category.category_id</a:t>
            </a:r>
            <a:r>
              <a:rPr lang="en-US" altLang="zh-CN" dirty="0"/>
              <a:t>)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组合 3"/>
          <p:cNvGrpSpPr/>
          <p:nvPr/>
        </p:nvGrpSpPr>
        <p:grpSpPr>
          <a:xfrm>
            <a:off x="0" y="1336675"/>
            <a:ext cx="5958205" cy="4821555"/>
            <a:chOff x="6094" y="1814"/>
            <a:chExt cx="9383" cy="7593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6136" y="2347"/>
              <a:ext cx="2550" cy="7060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6094" y="1814"/>
              <a:ext cx="1704" cy="5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dirty="0"/>
                <a:t>Table: </a:t>
              </a:r>
              <a:r>
                <a:rPr lang="en-US" altLang="zh-CN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film</a:t>
              </a:r>
              <a:endParaRPr lang="zh-CN" altLang="en-US" sz="1600" dirty="0">
                <a:solidFill>
                  <a:srgbClr val="0070C0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136" y="2617"/>
              <a:ext cx="1785" cy="450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13073" y="2347"/>
              <a:ext cx="1785" cy="1712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13035" y="1814"/>
              <a:ext cx="2442" cy="5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dirty="0"/>
                <a:t>Table: </a:t>
              </a:r>
              <a:r>
                <a:rPr lang="en-US" altLang="zh-CN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category</a:t>
              </a:r>
              <a:endParaRPr lang="zh-CN" altLang="en-US" sz="1600" dirty="0">
                <a:solidFill>
                  <a:srgbClr val="0070C0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3077" y="2683"/>
              <a:ext cx="1785" cy="450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458" y="1814"/>
              <a:ext cx="3123" cy="5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600" dirty="0"/>
                <a:t>Table: </a:t>
              </a:r>
              <a:r>
                <a:rPr lang="en-US" altLang="zh-CN" sz="1600" dirty="0" err="1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film_category</a:t>
              </a:r>
              <a:endParaRPr lang="zh-CN" altLang="en-US" sz="1600" dirty="0">
                <a:solidFill>
                  <a:srgbClr val="0070C0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575" y="2347"/>
              <a:ext cx="2065" cy="1730"/>
            </a:xfrm>
            <a:prstGeom prst="rect">
              <a:avLst/>
            </a:prstGeom>
          </p:spPr>
        </p:pic>
        <p:sp>
          <p:nvSpPr>
            <p:cNvPr id="41" name="Rectangle 40"/>
            <p:cNvSpPr/>
            <p:nvPr/>
          </p:nvSpPr>
          <p:spPr>
            <a:xfrm>
              <a:off x="9575" y="3195"/>
              <a:ext cx="2054" cy="450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9575" y="2732"/>
              <a:ext cx="2054" cy="450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37" name="Straight Connector 36"/>
            <p:cNvCxnSpPr>
              <a:stCxn id="41" idx="3"/>
              <a:endCxn id="49" idx="1"/>
            </p:cNvCxnSpPr>
            <p:nvPr/>
          </p:nvCxnSpPr>
          <p:spPr>
            <a:xfrm flipV="1">
              <a:off x="11629" y="2908"/>
              <a:ext cx="1448" cy="512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36"/>
            <p:cNvCxnSpPr>
              <a:stCxn id="36" idx="3"/>
              <a:endCxn id="42" idx="1"/>
            </p:cNvCxnSpPr>
            <p:nvPr/>
          </p:nvCxnSpPr>
          <p:spPr>
            <a:xfrm>
              <a:off x="7921" y="2842"/>
              <a:ext cx="1654" cy="115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标题 1"/>
          <p:cNvSpPr>
            <a:spLocks noGrp="1"/>
          </p:cNvSpPr>
          <p:nvPr/>
        </p:nvSpPr>
        <p:spPr>
          <a:xfrm>
            <a:off x="0" y="1079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400" dirty="0"/>
              <a:t>4.Join the tables </a:t>
            </a:r>
            <a:r>
              <a:rPr lang="en-US" altLang="zh-CN" sz="4400" dirty="0">
                <a:latin typeface="Consolas" panose="020B0609020204030204" pitchFamily="49" charset="0"/>
              </a:rPr>
              <a:t>film</a:t>
            </a:r>
            <a:r>
              <a:rPr lang="en-US" altLang="zh-CN" sz="4400" dirty="0"/>
              <a:t>, </a:t>
            </a:r>
            <a:r>
              <a:rPr lang="en-US" altLang="zh-CN" sz="4400" dirty="0" err="1">
                <a:latin typeface="Consolas" panose="020B0609020204030204" pitchFamily="49" charset="0"/>
              </a:rPr>
              <a:t>film_category</a:t>
            </a:r>
            <a:r>
              <a:rPr lang="en-US" altLang="zh-CN" sz="4400" dirty="0"/>
              <a:t>, and </a:t>
            </a:r>
            <a:r>
              <a:rPr lang="en-US" altLang="zh-CN" sz="4400" dirty="0">
                <a:latin typeface="Consolas" panose="020B0609020204030204" pitchFamily="49" charset="0"/>
              </a:rPr>
              <a:t>category</a:t>
            </a:r>
            <a:r>
              <a:rPr lang="en-US" altLang="zh-CN" sz="4400" dirty="0"/>
              <a:t>, using both conditions </a:t>
            </a:r>
            <a:r>
              <a:rPr lang="en-US" altLang="zh-CN" sz="4400" dirty="0">
                <a:latin typeface="Consolas" panose="020B0609020204030204" pitchFamily="49" charset="0"/>
              </a:rPr>
              <a:t>ON</a:t>
            </a:r>
            <a:r>
              <a:rPr lang="en-US" altLang="zh-CN" sz="4400" dirty="0"/>
              <a:t> and </a:t>
            </a:r>
            <a:r>
              <a:rPr lang="en-US" altLang="zh-CN" sz="4400" dirty="0">
                <a:latin typeface="Consolas" panose="020B0609020204030204" pitchFamily="49" charset="0"/>
              </a:rPr>
              <a:t>USING</a:t>
            </a:r>
            <a:r>
              <a:rPr lang="en-US" altLang="zh-CN" sz="4400" dirty="0"/>
              <a:t>.</a:t>
            </a:r>
            <a:endParaRPr lang="en-US" altLang="zh-CN" sz="4400" dirty="0"/>
          </a:p>
        </p:txBody>
      </p:sp>
      <p:sp>
        <p:nvSpPr>
          <p:cNvPr id="6" name="内容占位符 2"/>
          <p:cNvSpPr>
            <a:spLocks noGrp="1"/>
          </p:cNvSpPr>
          <p:nvPr/>
        </p:nvSpPr>
        <p:spPr>
          <a:xfrm>
            <a:off x="1782445" y="2903220"/>
            <a:ext cx="10191115" cy="2134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/>
              <a:t>SELECT *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FROM </a:t>
            </a:r>
            <a:r>
              <a:rPr lang="en-US" altLang="zh-CN" dirty="0">
                <a:highlight>
                  <a:srgbClr val="00FFFF"/>
                </a:highlight>
              </a:rPr>
              <a:t>film</a:t>
            </a:r>
            <a:r>
              <a:rPr lang="en-US" altLang="zh-CN" dirty="0"/>
              <a:t>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JOIN </a:t>
            </a:r>
            <a:r>
              <a:rPr lang="en-US" altLang="zh-CN" dirty="0" err="1">
                <a:highlight>
                  <a:srgbClr val="00FFFF"/>
                </a:highlight>
              </a:rPr>
              <a:t>film_category</a:t>
            </a:r>
            <a:r>
              <a:rPr lang="en-US" altLang="zh-CN" dirty="0"/>
              <a:t> USING(</a:t>
            </a:r>
            <a:r>
              <a:rPr lang="en-US" altLang="zh-CN" dirty="0" err="1"/>
              <a:t>film_id</a:t>
            </a:r>
            <a:r>
              <a:rPr lang="en-US" altLang="zh-CN" dirty="0"/>
              <a:t>)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JOIN </a:t>
            </a:r>
            <a:r>
              <a:rPr lang="en-US" altLang="zh-CN" dirty="0">
                <a:highlight>
                  <a:srgbClr val="00FFFF"/>
                </a:highlight>
              </a:rPr>
              <a:t>category</a:t>
            </a:r>
            <a:r>
              <a:rPr lang="en-US" altLang="zh-CN" dirty="0"/>
              <a:t> ON(</a:t>
            </a:r>
            <a:r>
              <a:rPr lang="en-US" altLang="zh-CN" dirty="0" err="1"/>
              <a:t>film_category.category_id</a:t>
            </a:r>
            <a:r>
              <a:rPr lang="en-US" altLang="zh-CN" dirty="0"/>
              <a:t>=</a:t>
            </a:r>
            <a:r>
              <a:rPr lang="en-US" altLang="zh-CN" dirty="0" err="1"/>
              <a:t>category.category_id</a:t>
            </a:r>
            <a:r>
              <a:rPr lang="en-US" altLang="zh-CN" dirty="0"/>
              <a:t>)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52650" y="1600200"/>
            <a:ext cx="7886700" cy="4410456"/>
          </a:xfrm>
        </p:spPr>
        <p:txBody>
          <a:bodyPr>
            <a:normAutofit/>
          </a:bodyPr>
          <a:lstStyle/>
          <a:p>
            <a:r>
              <a:rPr lang="en-US" altLang="zh-CN" dirty="0">
                <a:ea typeface="宋体" panose="02010600030101010101" pitchFamily="2" charset="-122"/>
              </a:rPr>
              <a:t>Aggregation</a:t>
            </a:r>
            <a:endParaRPr lang="en-US" altLang="zh-CN" dirty="0"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ea typeface="宋体" panose="02010600030101010101" pitchFamily="2" charset="-122"/>
              </a:rPr>
              <a:t>Aggregation is an abstraction through which we can represent relationships as higher level entity sets.</a:t>
            </a: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Weak Entity Sets</a:t>
            </a: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Generalization and Specialization</a:t>
            </a:r>
            <a:endParaRPr lang="en-US" altLang="zh-CN" dirty="0">
              <a:ea typeface="宋体" panose="02010600030101010101" pitchFamily="2" charset="-122"/>
            </a:endParaRPr>
          </a:p>
        </p:txBody>
      </p:sp>
      <p:sp>
        <p:nvSpPr>
          <p:cNvPr id="4" name="矩形 12">
            <a:hlinkClick r:id="rId1" action="ppaction://hlinksldjump"/>
          </p:cNvPr>
          <p:cNvSpPr/>
          <p:nvPr/>
        </p:nvSpPr>
        <p:spPr>
          <a:xfrm>
            <a:off x="1524000" y="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Aggregation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5" name="矩形 12">
            <a:hlinkClick r:id="rId2" action="ppaction://hlinksldjump"/>
          </p:cNvPr>
          <p:cNvSpPr/>
          <p:nvPr/>
        </p:nvSpPr>
        <p:spPr>
          <a:xfrm>
            <a:off x="7644000" y="-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Generalization and Specialization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" name="矩形 12">
            <a:hlinkClick r:id="rId3" action="ppaction://hlinksldjump"/>
          </p:cNvPr>
          <p:cNvSpPr/>
          <p:nvPr/>
        </p:nvSpPr>
        <p:spPr>
          <a:xfrm>
            <a:off x="4548000" y="1"/>
            <a:ext cx="3096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Weak Entity Sets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4400" dirty="0"/>
              <a:t>5.Find all pairs of customers (name) who have rented a same film. Any join condition is fine.</a:t>
            </a:r>
            <a:endParaRPr lang="en-US" altLang="zh-CN" sz="4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SELECT c1.first_name,c1.last_name, c2.first_name, c2.last_name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FROM </a:t>
            </a:r>
            <a:r>
              <a:rPr lang="en-US" altLang="zh-CN" dirty="0">
                <a:highlight>
                  <a:srgbClr val="00FFFF"/>
                </a:highlight>
              </a:rPr>
              <a:t>inventory AS i1 </a:t>
            </a:r>
            <a:r>
              <a:rPr lang="en-US" altLang="zh-CN" dirty="0"/>
              <a:t>JOIN </a:t>
            </a:r>
            <a:r>
              <a:rPr lang="en-US" altLang="zh-CN" dirty="0">
                <a:highlight>
                  <a:srgbClr val="00FFFF"/>
                </a:highlight>
              </a:rPr>
              <a:t>inventory AS i2 </a:t>
            </a:r>
            <a:r>
              <a:rPr lang="en-US" altLang="zh-CN" dirty="0"/>
              <a:t>ON i1.inventory_id&lt;&gt;i2.inventory_id AND i1.film_id=i2.film_id JOIN </a:t>
            </a:r>
            <a:r>
              <a:rPr lang="en-US" altLang="zh-CN" dirty="0">
                <a:highlight>
                  <a:srgbClr val="00FFFF"/>
                </a:highlight>
              </a:rPr>
              <a:t>rental AS r1 </a:t>
            </a:r>
            <a:r>
              <a:rPr lang="en-US" altLang="zh-CN" dirty="0"/>
              <a:t>ON i1.inventory_id=r1.inventory_id JOIN </a:t>
            </a:r>
            <a:r>
              <a:rPr lang="en-US" altLang="zh-CN" dirty="0">
                <a:highlight>
                  <a:srgbClr val="00FFFF"/>
                </a:highlight>
              </a:rPr>
              <a:t>rental AS r2 </a:t>
            </a:r>
            <a:r>
              <a:rPr lang="en-US" altLang="zh-CN" dirty="0"/>
              <a:t>ON i2.inventory_id=r2.inventory_id JOIN </a:t>
            </a:r>
            <a:r>
              <a:rPr lang="en-US" altLang="zh-CN" dirty="0">
                <a:highlight>
                  <a:srgbClr val="00FFFF"/>
                </a:highlight>
              </a:rPr>
              <a:t>customer AS c1 </a:t>
            </a:r>
            <a:r>
              <a:rPr lang="en-US" altLang="zh-CN" dirty="0"/>
              <a:t>ON r1.customer_id=c1.customer_id JOIN </a:t>
            </a:r>
            <a:r>
              <a:rPr lang="en-US" altLang="zh-CN" dirty="0">
                <a:highlight>
                  <a:srgbClr val="00FFFF"/>
                </a:highlight>
              </a:rPr>
              <a:t>customer AS c2 </a:t>
            </a:r>
            <a:r>
              <a:rPr lang="en-US" altLang="zh-CN" dirty="0"/>
              <a:t>ON r2.customer_id=c2.customer_id;</a:t>
            </a:r>
            <a:endParaRPr kumimoji="1" lang="zh-CN" altLang="en-US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组合 3"/>
          <p:cNvGrpSpPr/>
          <p:nvPr/>
        </p:nvGrpSpPr>
        <p:grpSpPr>
          <a:xfrm>
            <a:off x="6975475" y="-2667"/>
            <a:ext cx="5216525" cy="3364953"/>
            <a:chOff x="7349" y="-3"/>
            <a:chExt cx="8215" cy="5299"/>
          </a:xfrm>
        </p:grpSpPr>
        <p:cxnSp>
          <p:nvCxnSpPr>
            <p:cNvPr id="67" name="Straight Connector 66"/>
            <p:cNvCxnSpPr>
              <a:stCxn id="66" idx="3"/>
              <a:endCxn id="69" idx="1"/>
            </p:cNvCxnSpPr>
            <p:nvPr/>
          </p:nvCxnSpPr>
          <p:spPr>
            <a:xfrm>
              <a:off x="9355" y="1241"/>
              <a:ext cx="1009" cy="1177"/>
            </a:xfrm>
            <a:prstGeom prst="bentConnector3">
              <a:avLst>
                <a:gd name="adj1" fmla="val 5005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5" name="Group 94"/>
            <p:cNvGrpSpPr/>
            <p:nvPr/>
          </p:nvGrpSpPr>
          <p:grpSpPr>
            <a:xfrm>
              <a:off x="10268" y="-3"/>
              <a:ext cx="2010" cy="4005"/>
              <a:chOff x="2295221" y="1136256"/>
              <a:chExt cx="1276311" cy="2543178"/>
            </a:xfrm>
          </p:grpSpPr>
          <p:sp>
            <p:nvSpPr>
              <p:cNvPr id="88" name="TextBox 87"/>
              <p:cNvSpPr txBox="1"/>
              <p:nvPr/>
            </p:nvSpPr>
            <p:spPr>
              <a:xfrm>
                <a:off x="2295221" y="1136256"/>
                <a:ext cx="127631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rental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pic>
            <p:nvPicPr>
              <p:cNvPr id="89" name="Picture 88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346016" y="1474163"/>
                <a:ext cx="1143472" cy="2205271"/>
              </a:xfrm>
              <a:prstGeom prst="rect">
                <a:avLst/>
              </a:prstGeom>
            </p:spPr>
          </p:pic>
          <p:sp>
            <p:nvSpPr>
              <p:cNvPr id="68" name="Rectangle 67"/>
              <p:cNvSpPr/>
              <p:nvPr/>
            </p:nvSpPr>
            <p:spPr>
              <a:xfrm>
                <a:off x="2358456" y="2239583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2356013" y="2530912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71" name="Straight Connector 13"/>
            <p:cNvCxnSpPr>
              <a:stCxn id="68" idx="3"/>
              <a:endCxn id="83" idx="1"/>
            </p:cNvCxnSpPr>
            <p:nvPr/>
          </p:nvCxnSpPr>
          <p:spPr>
            <a:xfrm flipV="1">
              <a:off x="12152" y="1118"/>
              <a:ext cx="813" cy="841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/>
            <p:cNvGrpSpPr/>
            <p:nvPr/>
          </p:nvGrpSpPr>
          <p:grpSpPr>
            <a:xfrm>
              <a:off x="12841" y="14"/>
              <a:ext cx="2723" cy="2756"/>
              <a:chOff x="4057521" y="1846288"/>
              <a:chExt cx="1729000" cy="1750149"/>
            </a:xfrm>
          </p:grpSpPr>
          <p:pic>
            <p:nvPicPr>
              <p:cNvPr id="81" name="Picture 8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4139602" y="2210082"/>
                <a:ext cx="1141704" cy="1386355"/>
              </a:xfrm>
              <a:prstGeom prst="rect">
                <a:avLst/>
              </a:prstGeom>
            </p:spPr>
          </p:pic>
          <p:sp>
            <p:nvSpPr>
              <p:cNvPr id="82" name="TextBox 81"/>
              <p:cNvSpPr txBox="1"/>
              <p:nvPr/>
            </p:nvSpPr>
            <p:spPr>
              <a:xfrm>
                <a:off x="4057521" y="1846288"/>
                <a:ext cx="1729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inventory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4136542" y="2404566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4136542" y="2688976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96" name="Group 95"/>
            <p:cNvGrpSpPr/>
            <p:nvPr/>
          </p:nvGrpSpPr>
          <p:grpSpPr>
            <a:xfrm rot="0">
              <a:off x="7349" y="54"/>
              <a:ext cx="2532" cy="5242"/>
              <a:chOff x="177558" y="1135611"/>
              <a:chExt cx="1608133" cy="3328575"/>
            </a:xfrm>
          </p:grpSpPr>
          <p:pic>
            <p:nvPicPr>
              <p:cNvPr id="90" name="Picture 8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26356" y="1474165"/>
                <a:ext cx="1211391" cy="2990021"/>
              </a:xfrm>
              <a:prstGeom prst="rect">
                <a:avLst/>
              </a:prstGeom>
            </p:spPr>
          </p:pic>
          <p:sp>
            <p:nvSpPr>
              <p:cNvPr id="91" name="TextBox 90"/>
              <p:cNvSpPr txBox="1"/>
              <p:nvPr/>
            </p:nvSpPr>
            <p:spPr>
              <a:xfrm>
                <a:off x="177558" y="1135611"/>
                <a:ext cx="16081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customer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232279" y="1719586"/>
                <a:ext cx="1219200" cy="338555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26132" y="2283679"/>
                <a:ext cx="1219200" cy="612564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1" name="标题 1"/>
          <p:cNvSpPr>
            <a:spLocks noGrp="1"/>
          </p:cNvSpPr>
          <p:nvPr/>
        </p:nvSpPr>
        <p:spPr>
          <a:xfrm>
            <a:off x="0" y="8890"/>
            <a:ext cx="560578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400" dirty="0"/>
              <a:t>5.Find all pairs of customers (name) who have rented a same film. Any join condition is fine.</a:t>
            </a:r>
            <a:endParaRPr lang="en-US" altLang="zh-CN" sz="4400" dirty="0"/>
          </a:p>
        </p:txBody>
      </p:sp>
      <p:sp>
        <p:nvSpPr>
          <p:cNvPr id="42" name="文本框 41"/>
          <p:cNvSpPr txBox="1"/>
          <p:nvPr/>
        </p:nvSpPr>
        <p:spPr>
          <a:xfrm>
            <a:off x="100965" y="1386840"/>
            <a:ext cx="4501515" cy="1154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t">
            <a:noAutofit/>
          </a:bodyPr>
          <a:p>
            <a:pPr lvl="0"/>
            <a:r>
              <a:rPr lang="en-US" altLang="zh-CN" dirty="0">
                <a:sym typeface="+mn-ea"/>
              </a:rPr>
              <a:t>SELECT customer_id, first_name, last_name, film_id</a:t>
            </a:r>
            <a:endParaRPr lang="en-US" altLang="zh-CN" dirty="0">
              <a:sym typeface="+mn-ea"/>
            </a:endParaRPr>
          </a:p>
          <a:p>
            <a:pPr lvl="0"/>
            <a:r>
              <a:rPr lang="en-US" altLang="zh-CN" dirty="0">
                <a:sym typeface="+mn-ea"/>
              </a:rPr>
              <a:t>from customer join rental using(customer_id)</a:t>
            </a:r>
            <a:endParaRPr lang="en-US" altLang="zh-CN" dirty="0">
              <a:sym typeface="+mn-ea"/>
            </a:endParaRPr>
          </a:p>
          <a:p>
            <a:pPr lvl="0"/>
            <a:r>
              <a:rPr lang="en-US" altLang="zh-CN" dirty="0">
                <a:sym typeface="+mn-ea"/>
              </a:rPr>
              <a:t>join inventory using(inventory_id)</a:t>
            </a:r>
            <a:endParaRPr lang="en-US" altLang="zh-CN" dirty="0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7965" y="4423410"/>
            <a:ext cx="4501515" cy="11544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t">
            <a:noAutofit/>
          </a:bodyPr>
          <a:p>
            <a:pPr lvl="0"/>
            <a:r>
              <a:rPr lang="en-US" altLang="zh-CN" dirty="0">
                <a:sym typeface="+mn-ea"/>
              </a:rPr>
              <a:t>SELECT customer_id, first_name, last_name, film_id</a:t>
            </a:r>
            <a:endParaRPr lang="en-US" altLang="zh-CN" dirty="0">
              <a:sym typeface="+mn-ea"/>
            </a:endParaRPr>
          </a:p>
          <a:p>
            <a:pPr lvl="0"/>
            <a:r>
              <a:rPr lang="en-US" altLang="zh-CN" dirty="0">
                <a:sym typeface="+mn-ea"/>
              </a:rPr>
              <a:t>from customer join rental using(customer_id)</a:t>
            </a:r>
            <a:endParaRPr lang="en-US" altLang="zh-CN" dirty="0">
              <a:sym typeface="+mn-ea"/>
            </a:endParaRPr>
          </a:p>
          <a:p>
            <a:pPr lvl="0"/>
            <a:r>
              <a:rPr lang="en-US" altLang="zh-CN" dirty="0">
                <a:sym typeface="+mn-ea"/>
              </a:rPr>
              <a:t>join inventory using(inventory_id)</a:t>
            </a:r>
            <a:endParaRPr lang="en-US" altLang="zh-CN" dirty="0">
              <a:sym typeface="+mn-ea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6975475" y="3412998"/>
            <a:ext cx="5216525" cy="3364953"/>
            <a:chOff x="7349" y="-3"/>
            <a:chExt cx="8215" cy="5299"/>
          </a:xfrm>
        </p:grpSpPr>
        <p:cxnSp>
          <p:nvCxnSpPr>
            <p:cNvPr id="48" name="Straight Connector 66"/>
            <p:cNvCxnSpPr>
              <a:stCxn id="63" idx="3"/>
              <a:endCxn id="53" idx="1"/>
            </p:cNvCxnSpPr>
            <p:nvPr/>
          </p:nvCxnSpPr>
          <p:spPr>
            <a:xfrm>
              <a:off x="9355" y="1241"/>
              <a:ext cx="1009" cy="1177"/>
            </a:xfrm>
            <a:prstGeom prst="bentConnector3">
              <a:avLst>
                <a:gd name="adj1" fmla="val 5005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Group 94"/>
            <p:cNvGrpSpPr/>
            <p:nvPr/>
          </p:nvGrpSpPr>
          <p:grpSpPr>
            <a:xfrm>
              <a:off x="10268" y="-3"/>
              <a:ext cx="2010" cy="4005"/>
              <a:chOff x="2295221" y="1136256"/>
              <a:chExt cx="1276311" cy="2543178"/>
            </a:xfrm>
          </p:grpSpPr>
          <p:sp>
            <p:nvSpPr>
              <p:cNvPr id="50" name="TextBox 87"/>
              <p:cNvSpPr txBox="1"/>
              <p:nvPr/>
            </p:nvSpPr>
            <p:spPr>
              <a:xfrm>
                <a:off x="2295221" y="1136256"/>
                <a:ext cx="127631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rental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pic>
            <p:nvPicPr>
              <p:cNvPr id="51" name="Picture 88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346016" y="1474163"/>
                <a:ext cx="1143472" cy="2205271"/>
              </a:xfrm>
              <a:prstGeom prst="rect">
                <a:avLst/>
              </a:prstGeom>
            </p:spPr>
          </p:pic>
          <p:sp>
            <p:nvSpPr>
              <p:cNvPr id="52" name="Rectangle 67"/>
              <p:cNvSpPr/>
              <p:nvPr/>
            </p:nvSpPr>
            <p:spPr>
              <a:xfrm>
                <a:off x="2358456" y="2239583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53" name="Rectangle 68"/>
              <p:cNvSpPr/>
              <p:nvPr/>
            </p:nvSpPr>
            <p:spPr>
              <a:xfrm>
                <a:off x="2356013" y="2530912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cxnSp>
          <p:nvCxnSpPr>
            <p:cNvPr id="54" name="Straight Connector 13"/>
            <p:cNvCxnSpPr>
              <a:stCxn id="52" idx="3"/>
              <a:endCxn id="58" idx="1"/>
            </p:cNvCxnSpPr>
            <p:nvPr/>
          </p:nvCxnSpPr>
          <p:spPr>
            <a:xfrm flipV="1">
              <a:off x="12152" y="1118"/>
              <a:ext cx="813" cy="841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71"/>
            <p:cNvGrpSpPr/>
            <p:nvPr/>
          </p:nvGrpSpPr>
          <p:grpSpPr>
            <a:xfrm>
              <a:off x="12841" y="14"/>
              <a:ext cx="2723" cy="2756"/>
              <a:chOff x="4057521" y="1846288"/>
              <a:chExt cx="1729000" cy="1750149"/>
            </a:xfrm>
          </p:grpSpPr>
          <p:pic>
            <p:nvPicPr>
              <p:cNvPr id="56" name="Picture 8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4139602" y="2210082"/>
                <a:ext cx="1141704" cy="1386355"/>
              </a:xfrm>
              <a:prstGeom prst="rect">
                <a:avLst/>
              </a:prstGeom>
            </p:spPr>
          </p:pic>
          <p:sp>
            <p:nvSpPr>
              <p:cNvPr id="57" name="TextBox 81"/>
              <p:cNvSpPr txBox="1"/>
              <p:nvPr/>
            </p:nvSpPr>
            <p:spPr>
              <a:xfrm>
                <a:off x="4057521" y="1846288"/>
                <a:ext cx="1729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inventory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58" name="Rectangle 82"/>
              <p:cNvSpPr/>
              <p:nvPr/>
            </p:nvSpPr>
            <p:spPr>
              <a:xfrm>
                <a:off x="4136542" y="2404566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9" name="Rectangle 83"/>
              <p:cNvSpPr/>
              <p:nvPr/>
            </p:nvSpPr>
            <p:spPr>
              <a:xfrm>
                <a:off x="4136542" y="2688976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</p:grpSp>
        <p:grpSp>
          <p:nvGrpSpPr>
            <p:cNvPr id="60" name="Group 95"/>
            <p:cNvGrpSpPr/>
            <p:nvPr/>
          </p:nvGrpSpPr>
          <p:grpSpPr>
            <a:xfrm rot="0">
              <a:off x="7349" y="54"/>
              <a:ext cx="2532" cy="5242"/>
              <a:chOff x="177558" y="1135611"/>
              <a:chExt cx="1608133" cy="3328575"/>
            </a:xfrm>
          </p:grpSpPr>
          <p:pic>
            <p:nvPicPr>
              <p:cNvPr id="61" name="Picture 8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26356" y="1474165"/>
                <a:ext cx="1211391" cy="2990021"/>
              </a:xfrm>
              <a:prstGeom prst="rect">
                <a:avLst/>
              </a:prstGeom>
            </p:spPr>
          </p:pic>
          <p:sp>
            <p:nvSpPr>
              <p:cNvPr id="62" name="TextBox 90"/>
              <p:cNvSpPr txBox="1"/>
              <p:nvPr/>
            </p:nvSpPr>
            <p:spPr>
              <a:xfrm>
                <a:off x="177558" y="1135611"/>
                <a:ext cx="16081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customer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63" name="Rectangle 65"/>
              <p:cNvSpPr/>
              <p:nvPr/>
            </p:nvSpPr>
            <p:spPr>
              <a:xfrm>
                <a:off x="232279" y="1719586"/>
                <a:ext cx="1219200" cy="338555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4" name="Rectangle 75"/>
              <p:cNvSpPr/>
              <p:nvPr/>
            </p:nvSpPr>
            <p:spPr>
              <a:xfrm>
                <a:off x="226132" y="2283679"/>
                <a:ext cx="1219200" cy="612564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4" name="文本框 43"/>
          <p:cNvSpPr txBox="1"/>
          <p:nvPr/>
        </p:nvSpPr>
        <p:spPr>
          <a:xfrm>
            <a:off x="555625" y="4178300"/>
            <a:ext cx="4501515" cy="1348740"/>
          </a:xfrm>
          <a:prstGeom prst="rect">
            <a:avLst/>
          </a:prstGeom>
          <a:solidFill>
            <a:schemeClr val="accent2">
              <a:lumMod val="20000"/>
              <a:lumOff val="80000"/>
              <a:alpha val="30000"/>
            </a:schemeClr>
          </a:solidFill>
        </p:spPr>
        <p:txBody>
          <a:bodyPr wrap="square" rtlCol="0" anchor="t">
            <a:noAutofit/>
          </a:bodyPr>
          <a:p>
            <a:pPr lvl="0"/>
            <a:endParaRPr lang="en-US" altLang="zh-CN" dirty="0">
              <a:sym typeface="+mn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552450" y="2279015"/>
            <a:ext cx="4501515" cy="1348740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</p:spPr>
        <p:txBody>
          <a:bodyPr wrap="square" rtlCol="0" anchor="t">
            <a:noAutofit/>
          </a:bodyPr>
          <a:p>
            <a:pPr lvl="0"/>
            <a:endParaRPr lang="en-US" altLang="zh-CN" dirty="0">
              <a:sym typeface="+mn-ea"/>
            </a:endParaRPr>
          </a:p>
        </p:txBody>
      </p:sp>
      <p:sp>
        <p:nvSpPr>
          <p:cNvPr id="41" name="标题 1"/>
          <p:cNvSpPr>
            <a:spLocks noGrp="1"/>
          </p:cNvSpPr>
          <p:nvPr/>
        </p:nvSpPr>
        <p:spPr>
          <a:xfrm>
            <a:off x="0" y="8890"/>
            <a:ext cx="560578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400" dirty="0"/>
              <a:t>5.Find all pairs of customers (name) who have rented a same film. Any join condition is fine.</a:t>
            </a:r>
            <a:endParaRPr lang="en-US" altLang="zh-CN" sz="4400" dirty="0"/>
          </a:p>
        </p:txBody>
      </p:sp>
      <p:sp>
        <p:nvSpPr>
          <p:cNvPr id="42" name="文本框 41"/>
          <p:cNvSpPr txBox="1"/>
          <p:nvPr/>
        </p:nvSpPr>
        <p:spPr>
          <a:xfrm>
            <a:off x="100965" y="1386840"/>
            <a:ext cx="5253355" cy="53409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 dirty="0">
                <a:sym typeface="+mn-ea"/>
              </a:rPr>
              <a:t>select t1.first_name, t1.last_name, t2.first_name, t2.last_name</a:t>
            </a:r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from (</a:t>
            </a:r>
            <a:endParaRPr lang="en-US" altLang="zh-CN" dirty="0">
              <a:sym typeface="+mn-ea"/>
            </a:endParaRPr>
          </a:p>
          <a:p>
            <a:pPr lvl="1"/>
            <a:r>
              <a:rPr lang="en-US" altLang="zh-CN" dirty="0">
                <a:sym typeface="+mn-ea"/>
              </a:rPr>
              <a:t>SELECT customer_id, first_name, last_name, film_id</a:t>
            </a:r>
            <a:endParaRPr lang="en-US" altLang="zh-CN" dirty="0">
              <a:sym typeface="+mn-ea"/>
            </a:endParaRPr>
          </a:p>
          <a:p>
            <a:pPr lvl="1"/>
            <a:r>
              <a:rPr lang="en-US" altLang="zh-CN" dirty="0">
                <a:sym typeface="+mn-ea"/>
              </a:rPr>
              <a:t>from customer join rental using(customer_id)</a:t>
            </a:r>
            <a:endParaRPr lang="en-US" altLang="zh-CN" dirty="0">
              <a:sym typeface="+mn-ea"/>
            </a:endParaRPr>
          </a:p>
          <a:p>
            <a:pPr lvl="1"/>
            <a:r>
              <a:rPr lang="en-US" altLang="zh-CN" dirty="0">
                <a:sym typeface="+mn-ea"/>
              </a:rPr>
              <a:t>join inventory using(inventory_id)</a:t>
            </a:r>
            <a:endParaRPr lang="en-US" altLang="zh-CN" dirty="0">
              <a:sym typeface="+mn-ea"/>
            </a:endParaRPr>
          </a:p>
          <a:p>
            <a:pPr lvl="1"/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) as t1,</a:t>
            </a:r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(</a:t>
            </a:r>
            <a:endParaRPr lang="en-US" altLang="zh-CN" dirty="0">
              <a:sym typeface="+mn-ea"/>
            </a:endParaRPr>
          </a:p>
          <a:p>
            <a:pPr lvl="1"/>
            <a:r>
              <a:rPr lang="en-US" altLang="zh-CN" dirty="0">
                <a:sym typeface="+mn-ea"/>
              </a:rPr>
              <a:t>SELECT customer_id, first_name, last_name, film_id</a:t>
            </a:r>
            <a:endParaRPr lang="en-US" altLang="zh-CN" dirty="0">
              <a:sym typeface="+mn-ea"/>
            </a:endParaRPr>
          </a:p>
          <a:p>
            <a:pPr lvl="1"/>
            <a:r>
              <a:rPr lang="en-US" altLang="zh-CN" dirty="0">
                <a:sym typeface="+mn-ea"/>
              </a:rPr>
              <a:t>from customer join rental using(customer_id)</a:t>
            </a:r>
            <a:endParaRPr lang="en-US" altLang="zh-CN" dirty="0">
              <a:sym typeface="+mn-ea"/>
            </a:endParaRPr>
          </a:p>
          <a:p>
            <a:pPr lvl="1"/>
            <a:r>
              <a:rPr lang="en-US" altLang="zh-CN" dirty="0">
                <a:sym typeface="+mn-ea"/>
              </a:rPr>
              <a:t>join inventory using(inventory_id)</a:t>
            </a:r>
            <a:endParaRPr lang="en-US" altLang="zh-CN" dirty="0">
              <a:sym typeface="+mn-ea"/>
            </a:endParaRPr>
          </a:p>
          <a:p>
            <a:pPr lvl="1"/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) as t2</a:t>
            </a:r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where</a:t>
            </a:r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t1.customer_id &lt;&gt; t2.customer_id</a:t>
            </a:r>
            <a:endParaRPr lang="en-US" altLang="zh-CN" dirty="0">
              <a:sym typeface="+mn-ea"/>
            </a:endParaRPr>
          </a:p>
          <a:p>
            <a:r>
              <a:rPr lang="en-US" altLang="zh-CN" dirty="0">
                <a:sym typeface="+mn-ea"/>
              </a:rPr>
              <a:t>and t1.film_id = t2.film_id</a:t>
            </a:r>
            <a:endParaRPr lang="en-US" altLang="zh-CN" dirty="0"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975475" y="-2667"/>
            <a:ext cx="5216525" cy="3364953"/>
            <a:chOff x="7349" y="-3"/>
            <a:chExt cx="8215" cy="5299"/>
          </a:xfrm>
        </p:grpSpPr>
        <p:cxnSp>
          <p:nvCxnSpPr>
            <p:cNvPr id="3" name="Straight Connector 66"/>
            <p:cNvCxnSpPr>
              <a:stCxn id="46" idx="3"/>
              <a:endCxn id="19" idx="1"/>
            </p:cNvCxnSpPr>
            <p:nvPr/>
          </p:nvCxnSpPr>
          <p:spPr>
            <a:xfrm>
              <a:off x="9355" y="1241"/>
              <a:ext cx="1009" cy="1177"/>
            </a:xfrm>
            <a:prstGeom prst="bentConnector3">
              <a:avLst>
                <a:gd name="adj1" fmla="val 5005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94"/>
            <p:cNvGrpSpPr/>
            <p:nvPr/>
          </p:nvGrpSpPr>
          <p:grpSpPr>
            <a:xfrm>
              <a:off x="10268" y="-3"/>
              <a:ext cx="2010" cy="4005"/>
              <a:chOff x="2295221" y="1136256"/>
              <a:chExt cx="1276311" cy="2543178"/>
            </a:xfrm>
          </p:grpSpPr>
          <p:sp>
            <p:nvSpPr>
              <p:cNvPr id="14" name="TextBox 87"/>
              <p:cNvSpPr txBox="1"/>
              <p:nvPr/>
            </p:nvSpPr>
            <p:spPr>
              <a:xfrm>
                <a:off x="2295221" y="1136256"/>
                <a:ext cx="127631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rental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pic>
            <p:nvPicPr>
              <p:cNvPr id="15" name="Picture 88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346016" y="1474163"/>
                <a:ext cx="1143472" cy="2205271"/>
              </a:xfrm>
              <a:prstGeom prst="rect">
                <a:avLst/>
              </a:prstGeom>
            </p:spPr>
          </p:pic>
          <p:sp>
            <p:nvSpPr>
              <p:cNvPr id="18" name="Rectangle 67"/>
              <p:cNvSpPr/>
              <p:nvPr/>
            </p:nvSpPr>
            <p:spPr>
              <a:xfrm>
                <a:off x="2358456" y="2239583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19" name="Rectangle 68"/>
              <p:cNvSpPr/>
              <p:nvPr/>
            </p:nvSpPr>
            <p:spPr>
              <a:xfrm>
                <a:off x="2356013" y="2530912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cxnSp>
          <p:nvCxnSpPr>
            <p:cNvPr id="22" name="Straight Connector 13"/>
            <p:cNvCxnSpPr>
              <a:stCxn id="18" idx="3"/>
              <a:endCxn id="26" idx="1"/>
            </p:cNvCxnSpPr>
            <p:nvPr/>
          </p:nvCxnSpPr>
          <p:spPr>
            <a:xfrm flipV="1">
              <a:off x="12152" y="1118"/>
              <a:ext cx="813" cy="841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71"/>
            <p:cNvGrpSpPr/>
            <p:nvPr/>
          </p:nvGrpSpPr>
          <p:grpSpPr>
            <a:xfrm>
              <a:off x="12841" y="14"/>
              <a:ext cx="2723" cy="2756"/>
              <a:chOff x="4057521" y="1846288"/>
              <a:chExt cx="1729000" cy="1750149"/>
            </a:xfrm>
          </p:grpSpPr>
          <p:pic>
            <p:nvPicPr>
              <p:cNvPr id="24" name="Picture 8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4139602" y="2210082"/>
                <a:ext cx="1141704" cy="1386355"/>
              </a:xfrm>
              <a:prstGeom prst="rect">
                <a:avLst/>
              </a:prstGeom>
            </p:spPr>
          </p:pic>
          <p:sp>
            <p:nvSpPr>
              <p:cNvPr id="25" name="TextBox 81"/>
              <p:cNvSpPr txBox="1"/>
              <p:nvPr/>
            </p:nvSpPr>
            <p:spPr>
              <a:xfrm>
                <a:off x="4057521" y="1846288"/>
                <a:ext cx="1729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inventory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26" name="Rectangle 82"/>
              <p:cNvSpPr/>
              <p:nvPr/>
            </p:nvSpPr>
            <p:spPr>
              <a:xfrm>
                <a:off x="4136542" y="2404566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7" name="Rectangle 83"/>
              <p:cNvSpPr/>
              <p:nvPr/>
            </p:nvSpPr>
            <p:spPr>
              <a:xfrm>
                <a:off x="4136542" y="2688976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</p:grpSp>
        <p:grpSp>
          <p:nvGrpSpPr>
            <p:cNvPr id="28" name="Group 95"/>
            <p:cNvGrpSpPr/>
            <p:nvPr/>
          </p:nvGrpSpPr>
          <p:grpSpPr>
            <a:xfrm rot="0">
              <a:off x="7349" y="54"/>
              <a:ext cx="2532" cy="5242"/>
              <a:chOff x="177558" y="1135611"/>
              <a:chExt cx="1608133" cy="3328575"/>
            </a:xfrm>
          </p:grpSpPr>
          <p:pic>
            <p:nvPicPr>
              <p:cNvPr id="31" name="Picture 8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26356" y="1474165"/>
                <a:ext cx="1211391" cy="2990021"/>
              </a:xfrm>
              <a:prstGeom prst="rect">
                <a:avLst/>
              </a:prstGeom>
            </p:spPr>
          </p:pic>
          <p:sp>
            <p:nvSpPr>
              <p:cNvPr id="45" name="TextBox 90"/>
              <p:cNvSpPr txBox="1"/>
              <p:nvPr/>
            </p:nvSpPr>
            <p:spPr>
              <a:xfrm>
                <a:off x="177558" y="1135611"/>
                <a:ext cx="16081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customer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46" name="Rectangle 65"/>
              <p:cNvSpPr/>
              <p:nvPr/>
            </p:nvSpPr>
            <p:spPr>
              <a:xfrm>
                <a:off x="232279" y="1719586"/>
                <a:ext cx="1219200" cy="338555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7" name="Rectangle 75"/>
              <p:cNvSpPr/>
              <p:nvPr/>
            </p:nvSpPr>
            <p:spPr>
              <a:xfrm>
                <a:off x="226132" y="2283679"/>
                <a:ext cx="1219200" cy="612564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8" name="组合 47"/>
          <p:cNvGrpSpPr/>
          <p:nvPr/>
        </p:nvGrpSpPr>
        <p:grpSpPr>
          <a:xfrm>
            <a:off x="6975475" y="3412998"/>
            <a:ext cx="5216525" cy="3364953"/>
            <a:chOff x="7349" y="-3"/>
            <a:chExt cx="8215" cy="5299"/>
          </a:xfrm>
        </p:grpSpPr>
        <p:cxnSp>
          <p:nvCxnSpPr>
            <p:cNvPr id="49" name="Straight Connector 66"/>
            <p:cNvCxnSpPr>
              <a:stCxn id="64" idx="3"/>
              <a:endCxn id="54" idx="1"/>
            </p:cNvCxnSpPr>
            <p:nvPr/>
          </p:nvCxnSpPr>
          <p:spPr>
            <a:xfrm>
              <a:off x="9355" y="1241"/>
              <a:ext cx="1009" cy="1177"/>
            </a:xfrm>
            <a:prstGeom prst="bentConnector3">
              <a:avLst>
                <a:gd name="adj1" fmla="val 5005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Group 94"/>
            <p:cNvGrpSpPr/>
            <p:nvPr/>
          </p:nvGrpSpPr>
          <p:grpSpPr>
            <a:xfrm>
              <a:off x="10268" y="-3"/>
              <a:ext cx="2010" cy="4005"/>
              <a:chOff x="2295221" y="1136256"/>
              <a:chExt cx="1276311" cy="2543178"/>
            </a:xfrm>
          </p:grpSpPr>
          <p:sp>
            <p:nvSpPr>
              <p:cNvPr id="51" name="TextBox 87"/>
              <p:cNvSpPr txBox="1"/>
              <p:nvPr/>
            </p:nvSpPr>
            <p:spPr>
              <a:xfrm>
                <a:off x="2295221" y="1136256"/>
                <a:ext cx="127631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rental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pic>
            <p:nvPicPr>
              <p:cNvPr id="52" name="Picture 88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346016" y="1474163"/>
                <a:ext cx="1143472" cy="2205271"/>
              </a:xfrm>
              <a:prstGeom prst="rect">
                <a:avLst/>
              </a:prstGeom>
            </p:spPr>
          </p:pic>
          <p:sp>
            <p:nvSpPr>
              <p:cNvPr id="53" name="Rectangle 67"/>
              <p:cNvSpPr/>
              <p:nvPr/>
            </p:nvSpPr>
            <p:spPr>
              <a:xfrm>
                <a:off x="2358456" y="2239583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54" name="Rectangle 68"/>
              <p:cNvSpPr/>
              <p:nvPr/>
            </p:nvSpPr>
            <p:spPr>
              <a:xfrm>
                <a:off x="2356013" y="2530912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cxnSp>
          <p:nvCxnSpPr>
            <p:cNvPr id="55" name="Straight Connector 13"/>
            <p:cNvCxnSpPr>
              <a:stCxn id="53" idx="3"/>
              <a:endCxn id="59" idx="1"/>
            </p:cNvCxnSpPr>
            <p:nvPr/>
          </p:nvCxnSpPr>
          <p:spPr>
            <a:xfrm flipV="1">
              <a:off x="12152" y="1118"/>
              <a:ext cx="813" cy="841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Group 71"/>
            <p:cNvGrpSpPr/>
            <p:nvPr/>
          </p:nvGrpSpPr>
          <p:grpSpPr>
            <a:xfrm>
              <a:off x="12841" y="14"/>
              <a:ext cx="2723" cy="2756"/>
              <a:chOff x="4057521" y="1846288"/>
              <a:chExt cx="1729000" cy="1750149"/>
            </a:xfrm>
          </p:grpSpPr>
          <p:pic>
            <p:nvPicPr>
              <p:cNvPr id="57" name="Picture 8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4139602" y="2210082"/>
                <a:ext cx="1141704" cy="1386355"/>
              </a:xfrm>
              <a:prstGeom prst="rect">
                <a:avLst/>
              </a:prstGeom>
            </p:spPr>
          </p:pic>
          <p:sp>
            <p:nvSpPr>
              <p:cNvPr id="58" name="TextBox 81"/>
              <p:cNvSpPr txBox="1"/>
              <p:nvPr/>
            </p:nvSpPr>
            <p:spPr>
              <a:xfrm>
                <a:off x="4057521" y="1846288"/>
                <a:ext cx="1729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inventory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59" name="Rectangle 82"/>
              <p:cNvSpPr/>
              <p:nvPr/>
            </p:nvSpPr>
            <p:spPr>
              <a:xfrm>
                <a:off x="4136542" y="2404566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0" name="Rectangle 83"/>
              <p:cNvSpPr/>
              <p:nvPr/>
            </p:nvSpPr>
            <p:spPr>
              <a:xfrm>
                <a:off x="4136542" y="2688976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</p:grpSp>
        <p:grpSp>
          <p:nvGrpSpPr>
            <p:cNvPr id="61" name="Group 95"/>
            <p:cNvGrpSpPr/>
            <p:nvPr/>
          </p:nvGrpSpPr>
          <p:grpSpPr>
            <a:xfrm rot="0">
              <a:off x="7349" y="54"/>
              <a:ext cx="2532" cy="5242"/>
              <a:chOff x="177558" y="1135611"/>
              <a:chExt cx="1608133" cy="3328575"/>
            </a:xfrm>
          </p:grpSpPr>
          <p:pic>
            <p:nvPicPr>
              <p:cNvPr id="62" name="Picture 8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26356" y="1474165"/>
                <a:ext cx="1211391" cy="2990021"/>
              </a:xfrm>
              <a:prstGeom prst="rect">
                <a:avLst/>
              </a:prstGeom>
            </p:spPr>
          </p:pic>
          <p:sp>
            <p:nvSpPr>
              <p:cNvPr id="63" name="TextBox 90"/>
              <p:cNvSpPr txBox="1"/>
              <p:nvPr/>
            </p:nvSpPr>
            <p:spPr>
              <a:xfrm>
                <a:off x="177558" y="1135611"/>
                <a:ext cx="16081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customer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64" name="Rectangle 65"/>
              <p:cNvSpPr/>
              <p:nvPr/>
            </p:nvSpPr>
            <p:spPr>
              <a:xfrm>
                <a:off x="232279" y="1719586"/>
                <a:ext cx="1219200" cy="338555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5" name="Rectangle 75"/>
              <p:cNvSpPr/>
              <p:nvPr/>
            </p:nvSpPr>
            <p:spPr>
              <a:xfrm>
                <a:off x="226132" y="2283679"/>
                <a:ext cx="1219200" cy="612564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26" name="文本框 125"/>
          <p:cNvSpPr txBox="1"/>
          <p:nvPr/>
        </p:nvSpPr>
        <p:spPr>
          <a:xfrm>
            <a:off x="79375" y="5619115"/>
            <a:ext cx="7049135" cy="743585"/>
          </a:xfrm>
          <a:prstGeom prst="rect">
            <a:avLst/>
          </a:prstGeom>
          <a:solidFill>
            <a:schemeClr val="accent2">
              <a:lumMod val="20000"/>
              <a:lumOff val="80000"/>
              <a:alpha val="30000"/>
            </a:schemeClr>
          </a:solidFill>
        </p:spPr>
        <p:txBody>
          <a:bodyPr wrap="square" rtlCol="0" anchor="t">
            <a:noAutofit/>
          </a:bodyPr>
          <a:p>
            <a:pPr lvl="0"/>
            <a:endParaRPr lang="en-US" altLang="zh-CN" dirty="0">
              <a:sym typeface="+mn-ea"/>
            </a:endParaRPr>
          </a:p>
        </p:txBody>
      </p:sp>
      <p:sp>
        <p:nvSpPr>
          <p:cNvPr id="125" name="文本框 124"/>
          <p:cNvSpPr txBox="1"/>
          <p:nvPr/>
        </p:nvSpPr>
        <p:spPr>
          <a:xfrm>
            <a:off x="70485" y="4875530"/>
            <a:ext cx="6508750" cy="743585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</p:spPr>
        <p:txBody>
          <a:bodyPr wrap="square" rtlCol="0" anchor="t">
            <a:noAutofit/>
          </a:bodyPr>
          <a:p>
            <a:pPr lvl="0"/>
            <a:endParaRPr lang="en-US" altLang="zh-CN" dirty="0">
              <a:sym typeface="+mn-ea"/>
            </a:endParaRPr>
          </a:p>
        </p:txBody>
      </p:sp>
      <p:sp>
        <p:nvSpPr>
          <p:cNvPr id="41" name="标题 1"/>
          <p:cNvSpPr>
            <a:spLocks noGrp="1"/>
          </p:cNvSpPr>
          <p:nvPr/>
        </p:nvSpPr>
        <p:spPr>
          <a:xfrm>
            <a:off x="0" y="8890"/>
            <a:ext cx="560578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400" dirty="0"/>
              <a:t>5.Find all pairs of customers (name) who have rented a same film. Any join condition is fine.</a:t>
            </a:r>
            <a:endParaRPr lang="en-US" altLang="zh-CN" sz="4400" dirty="0"/>
          </a:p>
        </p:txBody>
      </p:sp>
      <p:grpSp>
        <p:nvGrpSpPr>
          <p:cNvPr id="122" name="组合 121"/>
          <p:cNvGrpSpPr/>
          <p:nvPr/>
        </p:nvGrpSpPr>
        <p:grpSpPr>
          <a:xfrm>
            <a:off x="5318760" y="13970"/>
            <a:ext cx="6751320" cy="6225510"/>
            <a:chOff x="682" y="2875"/>
            <a:chExt cx="10632" cy="9804"/>
          </a:xfrm>
        </p:grpSpPr>
        <p:grpSp>
          <p:nvGrpSpPr>
            <p:cNvPr id="121" name="组合 120"/>
            <p:cNvGrpSpPr/>
            <p:nvPr/>
          </p:nvGrpSpPr>
          <p:grpSpPr>
            <a:xfrm>
              <a:off x="682" y="2875"/>
              <a:ext cx="10632" cy="5308"/>
              <a:chOff x="682" y="2875"/>
              <a:chExt cx="10632" cy="5308"/>
            </a:xfrm>
          </p:grpSpPr>
          <p:grpSp>
            <p:nvGrpSpPr>
              <p:cNvPr id="2" name="组合 1"/>
              <p:cNvGrpSpPr/>
              <p:nvPr/>
            </p:nvGrpSpPr>
            <p:grpSpPr>
              <a:xfrm>
                <a:off x="682" y="2875"/>
                <a:ext cx="10632" cy="5308"/>
                <a:chOff x="6269" y="-12"/>
                <a:chExt cx="10632" cy="5308"/>
              </a:xfrm>
            </p:grpSpPr>
            <p:cxnSp>
              <p:nvCxnSpPr>
                <p:cNvPr id="3" name="Straight Connector 66"/>
                <p:cNvCxnSpPr>
                  <a:stCxn id="46" idx="3"/>
                  <a:endCxn id="19" idx="1"/>
                </p:cNvCxnSpPr>
                <p:nvPr/>
              </p:nvCxnSpPr>
              <p:spPr>
                <a:xfrm>
                  <a:off x="8275" y="1240"/>
                  <a:ext cx="1680" cy="1170"/>
                </a:xfrm>
                <a:prstGeom prst="bentConnector3">
                  <a:avLst>
                    <a:gd name="adj1" fmla="val 50000"/>
                  </a:avLst>
                </a:prstGeom>
                <a:ln w="19050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1" name="Group 94"/>
                <p:cNvGrpSpPr/>
                <p:nvPr/>
              </p:nvGrpSpPr>
              <p:grpSpPr>
                <a:xfrm>
                  <a:off x="9859" y="-12"/>
                  <a:ext cx="2958" cy="4005"/>
                  <a:chOff x="2035514" y="1130541"/>
                  <a:chExt cx="1878273" cy="2543178"/>
                </a:xfrm>
              </p:grpSpPr>
              <p:sp>
                <p:nvSpPr>
                  <p:cNvPr id="14" name="TextBox 87"/>
                  <p:cNvSpPr txBox="1"/>
                  <p:nvPr/>
                </p:nvSpPr>
                <p:spPr>
                  <a:xfrm>
                    <a:off x="2035514" y="1130541"/>
                    <a:ext cx="1878273" cy="37527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noAutofit/>
                  </a:bodyPr>
                  <a:lstStyle/>
                  <a:p>
                    <a:r>
                      <a:rPr lang="en-US" altLang="zh-CN" sz="1600" dirty="0"/>
                      <a:t>Table: </a:t>
                    </a:r>
                    <a:r>
                      <a:rPr lang="en-US" altLang="zh-CN" sz="1600" dirty="0">
                        <a:solidFill>
                          <a:srgbClr val="0070C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rPr>
                      <a:t>rental as r1</a:t>
                    </a:r>
                    <a:endParaRPr lang="zh-CN" altLang="en-US" sz="1600" dirty="0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endParaRPr>
                  </a:p>
                </p:txBody>
              </p:sp>
              <p:pic>
                <p:nvPicPr>
                  <p:cNvPr id="15" name="Picture 88"/>
                  <p:cNvPicPr>
                    <a:picLocks noChangeAspect="1"/>
                  </p:cNvPicPr>
                  <p:nvPr/>
                </p:nvPicPr>
                <p:blipFill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>
                  <a:xfrm>
                    <a:off x="2086309" y="1468448"/>
                    <a:ext cx="1143472" cy="2205271"/>
                  </a:xfrm>
                  <a:prstGeom prst="rect">
                    <a:avLst/>
                  </a:prstGeom>
                </p:spPr>
              </p:pic>
              <p:sp>
                <p:nvSpPr>
                  <p:cNvPr id="18" name="Rectangle 67"/>
                  <p:cNvSpPr/>
                  <p:nvPr/>
                </p:nvSpPr>
                <p:spPr>
                  <a:xfrm>
                    <a:off x="2098749" y="2231394"/>
                    <a:ext cx="1133475" cy="285750"/>
                  </a:xfrm>
                  <a:prstGeom prst="rect">
                    <a:avLst/>
                  </a:prstGeom>
                  <a:noFill/>
                  <a:ln w="28575"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19" name="Rectangle 68"/>
                  <p:cNvSpPr/>
                  <p:nvPr/>
                </p:nvSpPr>
                <p:spPr>
                  <a:xfrm>
                    <a:off x="2096306" y="2522070"/>
                    <a:ext cx="1133475" cy="285750"/>
                  </a:xfrm>
                  <a:prstGeom prst="rect">
                    <a:avLst/>
                  </a:prstGeom>
                  <a:noFill/>
                  <a:ln w="28575"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cxnSp>
              <p:nvCxnSpPr>
                <p:cNvPr id="22" name="Straight Connector 13"/>
                <p:cNvCxnSpPr>
                  <a:stCxn id="18" idx="3"/>
                  <a:endCxn id="26" idx="1"/>
                </p:cNvCxnSpPr>
                <p:nvPr/>
              </p:nvCxnSpPr>
              <p:spPr>
                <a:xfrm flipV="1">
                  <a:off x="11744" y="1118"/>
                  <a:ext cx="1221" cy="833"/>
                </a:xfrm>
                <a:prstGeom prst="bentConnector3">
                  <a:avLst>
                    <a:gd name="adj1" fmla="val 50041"/>
                  </a:avLst>
                </a:prstGeom>
                <a:ln w="19050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3" name="Group 71"/>
                <p:cNvGrpSpPr/>
                <p:nvPr/>
              </p:nvGrpSpPr>
              <p:grpSpPr>
                <a:xfrm>
                  <a:off x="12841" y="14"/>
                  <a:ext cx="4060" cy="2756"/>
                  <a:chOff x="4057521" y="1846288"/>
                  <a:chExt cx="2577943" cy="1750149"/>
                </a:xfrm>
              </p:grpSpPr>
              <p:pic>
                <p:nvPicPr>
                  <p:cNvPr id="24" name="Picture 80"/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>
                  <a:xfrm>
                    <a:off x="4139602" y="2210082"/>
                    <a:ext cx="1141704" cy="1386355"/>
                  </a:xfrm>
                  <a:prstGeom prst="rect">
                    <a:avLst/>
                  </a:prstGeom>
                </p:spPr>
              </p:pic>
              <p:sp>
                <p:nvSpPr>
                  <p:cNvPr id="25" name="TextBox 81"/>
                  <p:cNvSpPr txBox="1"/>
                  <p:nvPr/>
                </p:nvSpPr>
                <p:spPr>
                  <a:xfrm>
                    <a:off x="4057521" y="1846288"/>
                    <a:ext cx="2577943" cy="33719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600" dirty="0"/>
                      <a:t>Table: </a:t>
                    </a:r>
                    <a:r>
                      <a:rPr lang="en-US" altLang="zh-CN" sz="1600" dirty="0">
                        <a:solidFill>
                          <a:srgbClr val="0070C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rPr>
                      <a:t>inventory as i1, i2</a:t>
                    </a:r>
                    <a:endParaRPr lang="zh-CN" altLang="en-US" sz="1600" dirty="0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endParaRPr>
                  </a:p>
                </p:txBody>
              </p:sp>
              <p:sp>
                <p:nvSpPr>
                  <p:cNvPr id="26" name="Rectangle 82"/>
                  <p:cNvSpPr/>
                  <p:nvPr/>
                </p:nvSpPr>
                <p:spPr>
                  <a:xfrm>
                    <a:off x="4136542" y="2404566"/>
                    <a:ext cx="1133475" cy="285750"/>
                  </a:xfrm>
                  <a:prstGeom prst="rect">
                    <a:avLst/>
                  </a:prstGeom>
                  <a:noFill/>
                  <a:ln w="28575"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27" name="Rectangle 83"/>
                  <p:cNvSpPr/>
                  <p:nvPr/>
                </p:nvSpPr>
                <p:spPr>
                  <a:xfrm>
                    <a:off x="4136542" y="2688976"/>
                    <a:ext cx="1133475" cy="285750"/>
                  </a:xfrm>
                  <a:prstGeom prst="rect">
                    <a:avLst/>
                  </a:prstGeom>
                  <a:noFill/>
                  <a:ln w="28575"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grpSp>
              <p:nvGrpSpPr>
                <p:cNvPr id="28" name="Group 95"/>
                <p:cNvGrpSpPr/>
                <p:nvPr/>
              </p:nvGrpSpPr>
              <p:grpSpPr>
                <a:xfrm rot="0">
                  <a:off x="6269" y="12"/>
                  <a:ext cx="3437" cy="5284"/>
                  <a:chOff x="-508377" y="1108942"/>
                  <a:chExt cx="2182920" cy="3355244"/>
                </a:xfrm>
              </p:grpSpPr>
              <p:pic>
                <p:nvPicPr>
                  <p:cNvPr id="31" name="Picture 89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>
                  <a:xfrm>
                    <a:off x="-459579" y="1474165"/>
                    <a:ext cx="1211391" cy="2990021"/>
                  </a:xfrm>
                  <a:prstGeom prst="rect">
                    <a:avLst/>
                  </a:prstGeom>
                </p:spPr>
              </p:pic>
              <p:sp>
                <p:nvSpPr>
                  <p:cNvPr id="45" name="TextBox 90"/>
                  <p:cNvSpPr txBox="1"/>
                  <p:nvPr/>
                </p:nvSpPr>
                <p:spPr>
                  <a:xfrm>
                    <a:off x="-508377" y="1108942"/>
                    <a:ext cx="2182920" cy="36383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noAutofit/>
                  </a:bodyPr>
                  <a:lstStyle/>
                  <a:p>
                    <a:r>
                      <a:rPr lang="en-US" altLang="zh-CN" sz="1600" dirty="0"/>
                      <a:t>Table: </a:t>
                    </a:r>
                    <a:r>
                      <a:rPr lang="en-US" altLang="zh-CN" sz="1600" dirty="0">
                        <a:solidFill>
                          <a:srgbClr val="0070C0"/>
                        </a:solidFill>
                        <a:latin typeface="Arial" panose="020B0604020202090204" pitchFamily="34" charset="0"/>
                        <a:cs typeface="Arial" panose="020B0604020202090204" pitchFamily="34" charset="0"/>
                      </a:rPr>
                      <a:t>customer as c1</a:t>
                    </a:r>
                    <a:endParaRPr lang="zh-CN" altLang="en-US" sz="1600" dirty="0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endParaRPr>
                  </a:p>
                </p:txBody>
              </p:sp>
              <p:sp>
                <p:nvSpPr>
                  <p:cNvPr id="46" name="Rectangle 65"/>
                  <p:cNvSpPr/>
                  <p:nvPr/>
                </p:nvSpPr>
                <p:spPr>
                  <a:xfrm>
                    <a:off x="-453656" y="1719586"/>
                    <a:ext cx="1219200" cy="338555"/>
                  </a:xfrm>
                  <a:prstGeom prst="rect">
                    <a:avLst/>
                  </a:prstGeom>
                  <a:noFill/>
                  <a:ln w="28575"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" name="Rectangle 75"/>
                  <p:cNvSpPr/>
                  <p:nvPr/>
                </p:nvSpPr>
                <p:spPr>
                  <a:xfrm>
                    <a:off x="-459803" y="2283679"/>
                    <a:ext cx="1219200" cy="612564"/>
                  </a:xfrm>
                  <a:prstGeom prst="rect">
                    <a:avLst/>
                  </a:prstGeom>
                  <a:noFill/>
                  <a:ln w="28575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pic>
            <p:nvPicPr>
              <p:cNvPr id="106" name="Picture 8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9133" y="3474"/>
                <a:ext cx="1798" cy="2183"/>
              </a:xfrm>
              <a:prstGeom prst="rect">
                <a:avLst/>
              </a:prstGeom>
            </p:spPr>
          </p:pic>
          <p:sp>
            <p:nvSpPr>
              <p:cNvPr id="108" name="Rectangle 82"/>
              <p:cNvSpPr/>
              <p:nvPr/>
            </p:nvSpPr>
            <p:spPr>
              <a:xfrm>
                <a:off x="9128" y="3780"/>
                <a:ext cx="1785" cy="4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09" name="Rectangle 83"/>
              <p:cNvSpPr/>
              <p:nvPr/>
            </p:nvSpPr>
            <p:spPr>
              <a:xfrm>
                <a:off x="9128" y="4228"/>
                <a:ext cx="1785" cy="4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</p:grpSp>
        <p:grpSp>
          <p:nvGrpSpPr>
            <p:cNvPr id="120" name="组合 119"/>
            <p:cNvGrpSpPr/>
            <p:nvPr/>
          </p:nvGrpSpPr>
          <p:grpSpPr>
            <a:xfrm>
              <a:off x="4454" y="4005"/>
              <a:ext cx="6548" cy="8674"/>
              <a:chOff x="4382" y="4005"/>
              <a:chExt cx="6548" cy="8674"/>
            </a:xfrm>
          </p:grpSpPr>
          <p:cxnSp>
            <p:nvCxnSpPr>
              <p:cNvPr id="110" name="Straight Connector 66"/>
              <p:cNvCxnSpPr>
                <a:stCxn id="118" idx="3"/>
                <a:endCxn id="114" idx="1"/>
              </p:cNvCxnSpPr>
              <p:nvPr/>
            </p:nvCxnSpPr>
            <p:spPr>
              <a:xfrm>
                <a:off x="6436" y="8623"/>
                <a:ext cx="1654" cy="1164"/>
              </a:xfrm>
              <a:prstGeom prst="bentConnector3">
                <a:avLst>
                  <a:gd name="adj1" fmla="val 50000"/>
                </a:avLst>
              </a:prstGeom>
              <a:ln w="190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TextBox 87"/>
              <p:cNvSpPr txBox="1"/>
              <p:nvPr/>
            </p:nvSpPr>
            <p:spPr>
              <a:xfrm>
                <a:off x="7972" y="7371"/>
                <a:ext cx="2958" cy="591"/>
              </a:xfrm>
              <a:prstGeom prst="rect">
                <a:avLst/>
              </a:prstGeom>
              <a:noFill/>
            </p:spPr>
            <p:txBody>
              <a:bodyPr wrap="none" rtlCol="0">
                <a:no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rental as r2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pic>
            <p:nvPicPr>
              <p:cNvPr id="112" name="Picture 88"/>
              <p:cNvPicPr>
                <a:picLocks noChangeAspect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8052" y="7903"/>
                <a:ext cx="1801" cy="3473"/>
              </a:xfrm>
              <a:prstGeom prst="rect">
                <a:avLst/>
              </a:prstGeom>
            </p:spPr>
          </p:pic>
          <p:sp>
            <p:nvSpPr>
              <p:cNvPr id="113" name="Rectangle 67"/>
              <p:cNvSpPr/>
              <p:nvPr/>
            </p:nvSpPr>
            <p:spPr>
              <a:xfrm>
                <a:off x="8072" y="9104"/>
                <a:ext cx="1785" cy="4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114" name="Rectangle 68"/>
              <p:cNvSpPr/>
              <p:nvPr/>
            </p:nvSpPr>
            <p:spPr>
              <a:xfrm>
                <a:off x="8068" y="9562"/>
                <a:ext cx="1785" cy="4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cxnSp>
            <p:nvCxnSpPr>
              <p:cNvPr id="115" name="Straight Connector 13"/>
              <p:cNvCxnSpPr>
                <a:stCxn id="113" idx="3"/>
                <a:endCxn id="108" idx="3"/>
              </p:cNvCxnSpPr>
              <p:nvPr/>
            </p:nvCxnSpPr>
            <p:spPr>
              <a:xfrm flipV="1">
                <a:off x="9857" y="4005"/>
                <a:ext cx="984" cy="5324"/>
              </a:xfrm>
              <a:prstGeom prst="bentConnector3">
                <a:avLst>
                  <a:gd name="adj1" fmla="val 138110"/>
                </a:avLst>
              </a:prstGeom>
              <a:ln w="1905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16" name="Picture 8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4459" y="7970"/>
                <a:ext cx="1907" cy="4709"/>
              </a:xfrm>
              <a:prstGeom prst="rect">
                <a:avLst/>
              </a:prstGeom>
            </p:spPr>
          </p:pic>
          <p:sp>
            <p:nvSpPr>
              <p:cNvPr id="117" name="TextBox 90"/>
              <p:cNvSpPr txBox="1"/>
              <p:nvPr/>
            </p:nvSpPr>
            <p:spPr>
              <a:xfrm>
                <a:off x="4382" y="7395"/>
                <a:ext cx="3437" cy="573"/>
              </a:xfrm>
              <a:prstGeom prst="rect">
                <a:avLst/>
              </a:prstGeom>
              <a:noFill/>
            </p:spPr>
            <p:txBody>
              <a:bodyPr wrap="none" rtlCol="0">
                <a:no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customer as c2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118" name="Rectangle 65"/>
              <p:cNvSpPr/>
              <p:nvPr/>
            </p:nvSpPr>
            <p:spPr>
              <a:xfrm>
                <a:off x="4516" y="8356"/>
                <a:ext cx="1920" cy="533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19" name="Rectangle 75"/>
              <p:cNvSpPr/>
              <p:nvPr/>
            </p:nvSpPr>
            <p:spPr>
              <a:xfrm>
                <a:off x="4507" y="9245"/>
                <a:ext cx="1920" cy="965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sp>
        <p:nvSpPr>
          <p:cNvPr id="124" name="内容占位符 2"/>
          <p:cNvSpPr>
            <a:spLocks noGrp="1"/>
          </p:cNvSpPr>
          <p:nvPr/>
        </p:nvSpPr>
        <p:spPr>
          <a:xfrm>
            <a:off x="0" y="1334770"/>
            <a:ext cx="10515600" cy="5218430"/>
          </a:xfrm>
          <a:prstGeom prst="rect">
            <a:avLst/>
          </a:prstGeom>
        </p:spPr>
        <p:txBody>
          <a:bodyPr vert="horz" lIns="91440" tIns="45720" rIns="91440" bIns="45720" rtlCol="0">
            <a:normAutofit fontScale="90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400" dirty="0"/>
              <a:t>SELECT c1.first_name,c1.last_name, 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   c2.first_name, c2.last_name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FROM </a:t>
            </a:r>
            <a:r>
              <a:rPr lang="en-US" altLang="zh-CN" sz="2400" dirty="0">
                <a:highlight>
                  <a:srgbClr val="00FFFF"/>
                </a:highlight>
              </a:rPr>
              <a:t>inventory AS i1</a:t>
            </a:r>
            <a:r>
              <a:rPr lang="en-US" altLang="zh-CN" sz="2400" dirty="0"/>
              <a:t> 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JOIN </a:t>
            </a:r>
            <a:r>
              <a:rPr lang="en-US" altLang="zh-CN" sz="2400" dirty="0">
                <a:highlight>
                  <a:srgbClr val="00FFFF"/>
                </a:highlight>
              </a:rPr>
              <a:t>inventory AS i2 </a:t>
            </a:r>
            <a:endParaRPr lang="en-US" altLang="zh-CN" sz="2400" dirty="0">
              <a:highlight>
                <a:srgbClr val="00FFFF"/>
              </a:highlight>
            </a:endParaRPr>
          </a:p>
          <a:p>
            <a:pPr marL="0" indent="0">
              <a:buNone/>
            </a:pPr>
            <a:r>
              <a:rPr lang="en-US" altLang="zh-CN" sz="2400" dirty="0"/>
              <a:t>ON (</a:t>
            </a:r>
            <a:endParaRPr lang="en-US" altLang="zh-CN" sz="2400" dirty="0"/>
          </a:p>
          <a:p>
            <a:pPr marL="0" indent="457200">
              <a:buNone/>
            </a:pPr>
            <a:r>
              <a:rPr lang="en-US" altLang="zh-CN" sz="2400" dirty="0"/>
              <a:t>i1.inventory_id&lt;&gt;i2.inventory_id </a:t>
            </a:r>
            <a:endParaRPr lang="en-US" altLang="zh-CN" sz="2400" dirty="0"/>
          </a:p>
          <a:p>
            <a:pPr marL="0" indent="457200">
              <a:buNone/>
            </a:pPr>
            <a:r>
              <a:rPr lang="en-US" altLang="zh-CN" sz="2400" dirty="0"/>
              <a:t>AND </a:t>
            </a:r>
            <a:endParaRPr lang="en-US" altLang="zh-CN" sz="2400" dirty="0"/>
          </a:p>
          <a:p>
            <a:pPr marL="0" indent="457200">
              <a:buNone/>
            </a:pPr>
            <a:r>
              <a:rPr lang="en-US" altLang="zh-CN" sz="2400" dirty="0"/>
              <a:t>i1.film_id=i2.film_id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)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JOIN </a:t>
            </a:r>
            <a:r>
              <a:rPr lang="en-US" altLang="zh-CN" sz="2400" dirty="0">
                <a:highlight>
                  <a:srgbClr val="00FFFF"/>
                </a:highlight>
              </a:rPr>
              <a:t>rental AS r1</a:t>
            </a:r>
            <a:r>
              <a:rPr lang="en-US" altLang="zh-CN" sz="2400" dirty="0"/>
              <a:t> ON i1.inventory_id=r1.inventory_id 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JOIN </a:t>
            </a:r>
            <a:r>
              <a:rPr lang="en-US" altLang="zh-CN" sz="2400" dirty="0">
                <a:highlight>
                  <a:srgbClr val="00FFFF"/>
                </a:highlight>
              </a:rPr>
              <a:t>rental AS r2</a:t>
            </a:r>
            <a:r>
              <a:rPr lang="en-US" altLang="zh-CN" sz="2400" dirty="0"/>
              <a:t> ON i2.inventory_id=r2.inventory_id 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JOIN </a:t>
            </a:r>
            <a:r>
              <a:rPr lang="en-US" altLang="zh-CN" sz="2400" dirty="0">
                <a:highlight>
                  <a:srgbClr val="00FFFF"/>
                </a:highlight>
              </a:rPr>
              <a:t>customer AS c1</a:t>
            </a:r>
            <a:r>
              <a:rPr lang="en-US" altLang="zh-CN" sz="2400" dirty="0"/>
              <a:t> ON r1.customer_id=c1.customer_id 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JOIN </a:t>
            </a:r>
            <a:r>
              <a:rPr lang="en-US" altLang="zh-CN" sz="2400" dirty="0">
                <a:highlight>
                  <a:srgbClr val="00FFFF"/>
                </a:highlight>
              </a:rPr>
              <a:t>customer AS c2 </a:t>
            </a:r>
            <a:r>
              <a:rPr lang="en-US" altLang="zh-CN" sz="2400" dirty="0"/>
              <a:t>ON r2.customer_id=c2.customer_id;</a:t>
            </a:r>
            <a:endParaRPr kumimoji="1" lang="zh-CN" altLang="en-US" sz="2400" dirty="0"/>
          </a:p>
          <a:p>
            <a:pPr marL="0" indent="0">
              <a:buNone/>
            </a:pPr>
            <a:endParaRPr kumimoji="1" lang="zh-CN" altLang="en-US" sz="24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6948805" cy="1852295"/>
          </a:xfrm>
        </p:spPr>
        <p:txBody>
          <a:bodyPr>
            <a:normAutofit fontScale="90000"/>
          </a:bodyPr>
          <a:lstStyle/>
          <a:p>
            <a:r>
              <a:rPr lang="en-US" altLang="zh-CN" sz="3600" dirty="0"/>
              <a:t>6.Find the films rented by each customer. If a customer has not rented any film, give it a NULL value.</a:t>
            </a:r>
            <a:endParaRPr lang="en-US" altLang="zh-CN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825625"/>
            <a:ext cx="8235950" cy="435165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SELECT </a:t>
            </a:r>
            <a:r>
              <a:rPr lang="en-US" altLang="zh-CN" dirty="0" err="1"/>
              <a:t>first_name</a:t>
            </a:r>
            <a:r>
              <a:rPr lang="en-US" altLang="zh-CN" dirty="0"/>
              <a:t>, </a:t>
            </a:r>
            <a:r>
              <a:rPr lang="en-US" altLang="zh-CN" dirty="0" err="1"/>
              <a:t>last_name</a:t>
            </a:r>
            <a:r>
              <a:rPr lang="en-US" altLang="zh-CN" dirty="0"/>
              <a:t>, title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FROM </a:t>
            </a:r>
            <a:r>
              <a:rPr lang="en-US" altLang="zh-CN" dirty="0">
                <a:highlight>
                  <a:srgbClr val="00FFFF"/>
                </a:highlight>
              </a:rPr>
              <a:t>customer</a:t>
            </a:r>
            <a:r>
              <a:rPr lang="en-US" altLang="zh-CN" dirty="0"/>
              <a:t>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LEFT OUTER JOIN </a:t>
            </a:r>
            <a:r>
              <a:rPr lang="en-US" altLang="zh-CN" dirty="0">
                <a:highlight>
                  <a:srgbClr val="00FFFF"/>
                </a:highlight>
              </a:rPr>
              <a:t>rental</a:t>
            </a:r>
            <a:r>
              <a:rPr lang="en-US" altLang="zh-CN" dirty="0"/>
              <a:t> USING(</a:t>
            </a:r>
            <a:r>
              <a:rPr lang="en-US" altLang="zh-CN" dirty="0" err="1"/>
              <a:t>customer_id</a:t>
            </a:r>
            <a:r>
              <a:rPr lang="en-US" altLang="zh-CN" dirty="0"/>
              <a:t>)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LEFT OUTER JOIN </a:t>
            </a:r>
            <a:r>
              <a:rPr lang="en-US" altLang="zh-CN" dirty="0">
                <a:highlight>
                  <a:srgbClr val="00FFFF"/>
                </a:highlight>
              </a:rPr>
              <a:t>inventory</a:t>
            </a:r>
            <a:r>
              <a:rPr lang="en-US" altLang="zh-CN" dirty="0"/>
              <a:t> USING(</a:t>
            </a:r>
            <a:r>
              <a:rPr lang="en-US" altLang="zh-CN" dirty="0" err="1"/>
              <a:t>inventory_id</a:t>
            </a:r>
            <a:r>
              <a:rPr lang="en-US" altLang="zh-CN" dirty="0"/>
              <a:t>)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LEFT OUTER JOIN </a:t>
            </a:r>
            <a:r>
              <a:rPr lang="en-US" altLang="zh-CN" dirty="0">
                <a:highlight>
                  <a:srgbClr val="00FFFF"/>
                </a:highlight>
              </a:rPr>
              <a:t>film</a:t>
            </a:r>
            <a:r>
              <a:rPr lang="en-US" altLang="zh-CN" dirty="0"/>
              <a:t> USING(</a:t>
            </a:r>
            <a:r>
              <a:rPr lang="en-US" altLang="zh-CN" dirty="0" err="1"/>
              <a:t>film_id</a:t>
            </a:r>
            <a:r>
              <a:rPr lang="en-US" altLang="zh-CN" dirty="0"/>
              <a:t>)</a:t>
            </a:r>
            <a:endParaRPr kumimoji="1" lang="zh-CN" altLang="en-US" dirty="0"/>
          </a:p>
        </p:txBody>
      </p:sp>
      <p:grpSp>
        <p:nvGrpSpPr>
          <p:cNvPr id="43" name="Group 42"/>
          <p:cNvGrpSpPr/>
          <p:nvPr/>
        </p:nvGrpSpPr>
        <p:grpSpPr>
          <a:xfrm>
            <a:off x="7436762" y="-260"/>
            <a:ext cx="4980631" cy="6272375"/>
            <a:chOff x="7144027" y="206750"/>
            <a:chExt cx="4980631" cy="6272375"/>
          </a:xfrm>
        </p:grpSpPr>
        <p:cxnSp>
          <p:nvCxnSpPr>
            <p:cNvPr id="8" name="Straight Connector 7"/>
            <p:cNvCxnSpPr>
              <a:stCxn id="7" idx="3"/>
              <a:endCxn id="10" idx="3"/>
            </p:cNvCxnSpPr>
            <p:nvPr/>
          </p:nvCxnSpPr>
          <p:spPr>
            <a:xfrm flipH="1" flipV="1">
              <a:off x="8338294" y="1746821"/>
              <a:ext cx="79654" cy="2156982"/>
            </a:xfrm>
            <a:prstGeom prst="bentConnector3">
              <a:avLst>
                <a:gd name="adj1" fmla="val -403913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>
            <a:xfrm>
              <a:off x="7144027" y="209290"/>
              <a:ext cx="1276311" cy="2543178"/>
              <a:chOff x="8813596" y="3495603"/>
              <a:chExt cx="1276311" cy="2543178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8813596" y="3495603"/>
                <a:ext cx="1276311" cy="2543178"/>
                <a:chOff x="8126177" y="2286115"/>
                <a:chExt cx="1276311" cy="2543178"/>
              </a:xfrm>
            </p:grpSpPr>
            <p:sp>
              <p:nvSpPr>
                <p:cNvPr id="17" name="TextBox 16"/>
                <p:cNvSpPr txBox="1"/>
                <p:nvPr/>
              </p:nvSpPr>
              <p:spPr>
                <a:xfrm>
                  <a:off x="8126177" y="2286115"/>
                  <a:ext cx="1276311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p>
                  <a:r>
                    <a:rPr lang="en-US" altLang="zh-CN" sz="1600" dirty="0"/>
                    <a:t>Table: </a:t>
                  </a:r>
                  <a:r>
                    <a:rPr lang="en-US" altLang="zh-CN" sz="1600" dirty="0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rPr>
                    <a:t>rental</a:t>
                  </a:r>
                  <a:endParaRPr lang="zh-CN" altLang="en-US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endParaRPr>
                </a:p>
              </p:txBody>
            </p:sp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8176972" y="2624022"/>
                  <a:ext cx="1143472" cy="2205271"/>
                </a:xfrm>
                <a:prstGeom prst="rect">
                  <a:avLst/>
                </a:prstGeom>
              </p:spPr>
            </p:pic>
          </p:grpSp>
          <p:sp>
            <p:nvSpPr>
              <p:cNvPr id="9" name="Rectangle 8"/>
              <p:cNvSpPr/>
              <p:nvPr/>
            </p:nvSpPr>
            <p:spPr>
              <a:xfrm>
                <a:off x="8876831" y="4598930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8874388" y="4890259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cxnSp>
          <p:nvCxnSpPr>
            <p:cNvPr id="14" name="Straight Connector 13"/>
            <p:cNvCxnSpPr>
              <a:stCxn id="9" idx="3"/>
              <a:endCxn id="26" idx="1"/>
            </p:cNvCxnSpPr>
            <p:nvPr/>
          </p:nvCxnSpPr>
          <p:spPr>
            <a:xfrm flipV="1">
              <a:off x="8340737" y="907903"/>
              <a:ext cx="545480" cy="547589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oup 20"/>
            <p:cNvGrpSpPr/>
            <p:nvPr/>
          </p:nvGrpSpPr>
          <p:grpSpPr>
            <a:xfrm>
              <a:off x="10478861" y="211565"/>
              <a:ext cx="1645797" cy="4821453"/>
              <a:chOff x="10489758" y="33821"/>
              <a:chExt cx="1645797" cy="4821453"/>
            </a:xfrm>
          </p:grpSpPr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10516489" y="372375"/>
                <a:ext cx="1619066" cy="4482899"/>
              </a:xfrm>
              <a:prstGeom prst="rect">
                <a:avLst/>
              </a:prstGeom>
            </p:spPr>
          </p:pic>
          <p:sp>
            <p:nvSpPr>
              <p:cNvPr id="12" name="TextBox 11"/>
              <p:cNvSpPr txBox="1"/>
              <p:nvPr/>
            </p:nvSpPr>
            <p:spPr>
              <a:xfrm>
                <a:off x="10489758" y="33821"/>
                <a:ext cx="1082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film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0516489" y="543711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0516488" y="829461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8807196" y="206750"/>
              <a:ext cx="1729000" cy="1750149"/>
              <a:chOff x="8434661" y="689352"/>
              <a:chExt cx="1729000" cy="1750149"/>
            </a:xfrm>
          </p:grpSpPr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8516742" y="1053146"/>
                <a:ext cx="1141704" cy="1386355"/>
              </a:xfrm>
              <a:prstGeom prst="rect">
                <a:avLst/>
              </a:prstGeom>
            </p:spPr>
          </p:pic>
          <p:sp>
            <p:nvSpPr>
              <p:cNvPr id="23" name="TextBox 22"/>
              <p:cNvSpPr txBox="1"/>
              <p:nvPr/>
            </p:nvSpPr>
            <p:spPr>
              <a:xfrm>
                <a:off x="8434661" y="689352"/>
                <a:ext cx="17290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1600" dirty="0"/>
                  <a:t>Table: </a:t>
                </a:r>
                <a:r>
                  <a:rPr lang="en-US" altLang="zh-CN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rPr>
                  <a:t>inventory</a:t>
                </a:r>
                <a:endParaRPr lang="zh-CN" altLang="en-US" sz="1600" dirty="0">
                  <a:solidFill>
                    <a:srgbClr val="0070C0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8513682" y="1247630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8513682" y="1532040"/>
                <a:ext cx="1133475" cy="285750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/>
              </a:p>
            </p:txBody>
          </p:sp>
        </p:grpSp>
        <p:cxnSp>
          <p:nvCxnSpPr>
            <p:cNvPr id="31" name="Straight Connector 30"/>
            <p:cNvCxnSpPr>
              <a:stCxn id="30" idx="3"/>
              <a:endCxn id="13" idx="1"/>
            </p:cNvCxnSpPr>
            <p:nvPr/>
          </p:nvCxnSpPr>
          <p:spPr>
            <a:xfrm flipV="1">
              <a:off x="10019692" y="864330"/>
              <a:ext cx="485900" cy="327983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/>
            <p:cNvGrpSpPr/>
            <p:nvPr/>
          </p:nvGrpSpPr>
          <p:grpSpPr>
            <a:xfrm rot="0">
              <a:off x="7144027" y="3150550"/>
              <a:ext cx="1608133" cy="3328575"/>
              <a:chOff x="6695933" y="3494958"/>
              <a:chExt cx="1608133" cy="3328575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6695933" y="3494958"/>
                <a:ext cx="1608133" cy="3328575"/>
                <a:chOff x="6114804" y="2285470"/>
                <a:chExt cx="1608133" cy="3328575"/>
              </a:xfrm>
            </p:grpSpPr>
            <p:pic>
              <p:nvPicPr>
                <p:cNvPr id="19" name="Picture 18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6163602" y="2624024"/>
                  <a:ext cx="1211391" cy="2990021"/>
                </a:xfrm>
                <a:prstGeom prst="rect">
                  <a:avLst/>
                </a:prstGeom>
              </p:spPr>
            </p:pic>
            <p:sp>
              <p:nvSpPr>
                <p:cNvPr id="20" name="TextBox 19"/>
                <p:cNvSpPr txBox="1"/>
                <p:nvPr/>
              </p:nvSpPr>
              <p:spPr>
                <a:xfrm>
                  <a:off x="6114804" y="2285470"/>
                  <a:ext cx="1608133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p>
                  <a:r>
                    <a:rPr lang="en-US" altLang="zh-CN" sz="1600" dirty="0"/>
                    <a:t>Table: </a:t>
                  </a:r>
                  <a:r>
                    <a:rPr lang="en-US" altLang="zh-CN" sz="1600" dirty="0">
                      <a:solidFill>
                        <a:srgbClr val="0070C0"/>
                      </a:solidFill>
                      <a:latin typeface="Arial" panose="020B0604020202090204" pitchFamily="34" charset="0"/>
                      <a:cs typeface="Arial" panose="020B0604020202090204" pitchFamily="34" charset="0"/>
                    </a:rPr>
                    <a:t>customer</a:t>
                  </a:r>
                  <a:endParaRPr lang="zh-CN" altLang="en-US" sz="1600" dirty="0">
                    <a:solidFill>
                      <a:srgbClr val="0070C0"/>
                    </a:solidFill>
                    <a:latin typeface="Arial" panose="020B0604020202090204" pitchFamily="34" charset="0"/>
                    <a:cs typeface="Arial" panose="020B0604020202090204" pitchFamily="34" charset="0"/>
                  </a:endParaRPr>
                </a:p>
              </p:txBody>
            </p:sp>
          </p:grpSp>
          <p:sp>
            <p:nvSpPr>
              <p:cNvPr id="7" name="Rectangle 6"/>
              <p:cNvSpPr/>
              <p:nvPr/>
            </p:nvSpPr>
            <p:spPr>
              <a:xfrm>
                <a:off x="6750654" y="4078933"/>
                <a:ext cx="1219200" cy="338555"/>
              </a:xfrm>
              <a:prstGeom prst="rect">
                <a:avLst/>
              </a:prstGeom>
              <a:no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6742288" y="4611204"/>
                <a:ext cx="1219200" cy="338555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6742288" y="4957009"/>
                <a:ext cx="1219200" cy="338555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better model is let “student”, “instructor”, “course”, and “enroll” form an abstract entity as </a:t>
            </a:r>
            <a:r>
              <a:rPr lang="en-US" dirty="0">
                <a:highlight>
                  <a:srgbClr val="FFFF00"/>
                </a:highlight>
              </a:rPr>
              <a:t>an aggregation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/>
              <a:t>Then “project” only need to associate with the courses which has a course project.</a:t>
            </a:r>
            <a:endParaRPr lang="en-US" dirty="0"/>
          </a:p>
        </p:txBody>
      </p:sp>
      <p:grpSp>
        <p:nvGrpSpPr>
          <p:cNvPr id="42" name="Group 41"/>
          <p:cNvGrpSpPr/>
          <p:nvPr/>
        </p:nvGrpSpPr>
        <p:grpSpPr>
          <a:xfrm>
            <a:off x="3915507" y="3438115"/>
            <a:ext cx="4360985" cy="3066594"/>
            <a:chOff x="876036" y="3157415"/>
            <a:chExt cx="4360985" cy="3066594"/>
          </a:xfrm>
        </p:grpSpPr>
        <p:grpSp>
          <p:nvGrpSpPr>
            <p:cNvPr id="7" name="组合 6"/>
            <p:cNvGrpSpPr/>
            <p:nvPr/>
          </p:nvGrpSpPr>
          <p:grpSpPr>
            <a:xfrm>
              <a:off x="2673708" y="4922717"/>
              <a:ext cx="768596" cy="768596"/>
              <a:chOff x="3920969" y="4874243"/>
              <a:chExt cx="824886" cy="824886"/>
            </a:xfrm>
          </p:grpSpPr>
          <p:sp>
            <p:nvSpPr>
              <p:cNvPr id="20" name="菱形 4"/>
              <p:cNvSpPr>
                <a:spLocks noChangeAspect="1"/>
              </p:cNvSpPr>
              <p:nvPr/>
            </p:nvSpPr>
            <p:spPr>
              <a:xfrm>
                <a:off x="3920969" y="4874243"/>
                <a:ext cx="824886" cy="824886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>
                  <a:lnSpc>
                    <a:spcPct val="50000"/>
                  </a:lnSpc>
                </a:pPr>
                <a:endParaRPr lang="zh-CN" altLang="en-US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21" name="文本框 5"/>
              <p:cNvSpPr txBox="1"/>
              <p:nvPr/>
            </p:nvSpPr>
            <p:spPr>
              <a:xfrm>
                <a:off x="3998421" y="5115634"/>
                <a:ext cx="667861" cy="330318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none" lIns="91440" tIns="45720" rIns="91440" bIns="45720" rtlCol="0" anchor="ctr">
                <a:spAutoFit/>
              </a:bodyPr>
              <a:lstStyle/>
              <a:p>
                <a:pPr algn="l"/>
                <a:r>
                  <a:rPr kumimoji="1" lang="en-US" altLang="zh-CN" sz="1400" i="1" dirty="0">
                    <a:latin typeface="Arial" panose="020B0604020202090204" pitchFamily="34" charset="0"/>
                    <a:cs typeface="Arial" panose="020B0604020202090204" pitchFamily="34" charset="0"/>
                  </a:rPr>
                  <a:t>doing</a:t>
                </a:r>
                <a:endParaRPr kumimoji="1" lang="zh-CN" altLang="en-US" sz="1400" i="1" dirty="0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cxnSp>
          <p:nvCxnSpPr>
            <p:cNvPr id="11" name="Straight Connector 10"/>
            <p:cNvCxnSpPr>
              <a:stCxn id="20" idx="2"/>
              <a:endCxn id="36" idx="0"/>
            </p:cNvCxnSpPr>
            <p:nvPr/>
          </p:nvCxnSpPr>
          <p:spPr>
            <a:xfrm flipH="1">
              <a:off x="3057018" y="5691313"/>
              <a:ext cx="988" cy="224919"/>
            </a:xfrm>
            <a:prstGeom prst="line">
              <a:avLst/>
            </a:prstGeom>
            <a:ln w="15875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31" idx="2"/>
              <a:endCxn id="20" idx="0"/>
            </p:cNvCxnSpPr>
            <p:nvPr/>
          </p:nvCxnSpPr>
          <p:spPr>
            <a:xfrm>
              <a:off x="3057517" y="4719614"/>
              <a:ext cx="489" cy="203103"/>
            </a:xfrm>
            <a:prstGeom prst="line">
              <a:avLst/>
            </a:prstGeom>
            <a:ln w="15875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矩形 3"/>
            <p:cNvSpPr/>
            <p:nvPr/>
          </p:nvSpPr>
          <p:spPr>
            <a:xfrm>
              <a:off x="1135988" y="4181428"/>
              <a:ext cx="93078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student</a:t>
              </a:r>
              <a:endParaRPr lang="zh-CN" altLang="en-US" sz="14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27" name="矩形 3"/>
            <p:cNvSpPr/>
            <p:nvPr/>
          </p:nvSpPr>
          <p:spPr>
            <a:xfrm>
              <a:off x="4025534" y="4181428"/>
              <a:ext cx="93078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course</a:t>
              </a:r>
              <a:endParaRPr lang="zh-CN" altLang="en-US" sz="14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grpSp>
          <p:nvGrpSpPr>
            <p:cNvPr id="28" name="组合 6"/>
            <p:cNvGrpSpPr/>
            <p:nvPr/>
          </p:nvGrpSpPr>
          <p:grpSpPr>
            <a:xfrm>
              <a:off x="2673219" y="3951018"/>
              <a:ext cx="768596" cy="768596"/>
              <a:chOff x="3920969" y="4874243"/>
              <a:chExt cx="824886" cy="824886"/>
            </a:xfrm>
          </p:grpSpPr>
          <p:sp>
            <p:nvSpPr>
              <p:cNvPr id="31" name="菱形 4"/>
              <p:cNvSpPr>
                <a:spLocks noChangeAspect="1"/>
              </p:cNvSpPr>
              <p:nvPr/>
            </p:nvSpPr>
            <p:spPr>
              <a:xfrm>
                <a:off x="3920969" y="4874243"/>
                <a:ext cx="824886" cy="824886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>
                  <a:lnSpc>
                    <a:spcPct val="50000"/>
                  </a:lnSpc>
                </a:pPr>
                <a:endParaRPr lang="zh-CN" altLang="en-US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32" name="文本框 5"/>
              <p:cNvSpPr txBox="1"/>
              <p:nvPr/>
            </p:nvSpPr>
            <p:spPr>
              <a:xfrm>
                <a:off x="3998421" y="5115634"/>
                <a:ext cx="667861" cy="330318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none" lIns="91440" tIns="45720" rIns="91440" bIns="45720" rtlCol="0" anchor="ctr">
                <a:spAutoFit/>
              </a:bodyPr>
              <a:lstStyle/>
              <a:p>
                <a:pPr algn="l"/>
                <a:r>
                  <a:rPr kumimoji="1" lang="en-US" altLang="zh-CN" sz="1400" i="1" dirty="0">
                    <a:latin typeface="Arial" panose="020B0604020202090204" pitchFamily="34" charset="0"/>
                    <a:cs typeface="Arial" panose="020B0604020202090204" pitchFamily="34" charset="0"/>
                  </a:rPr>
                  <a:t>enroll</a:t>
                </a:r>
                <a:endParaRPr kumimoji="1" lang="zh-CN" altLang="en-US" sz="1400" i="1" dirty="0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cxnSp>
          <p:nvCxnSpPr>
            <p:cNvPr id="29" name="Straight Connector 28"/>
            <p:cNvCxnSpPr>
              <a:stCxn id="26" idx="3"/>
              <a:endCxn id="31" idx="1"/>
            </p:cNvCxnSpPr>
            <p:nvPr/>
          </p:nvCxnSpPr>
          <p:spPr>
            <a:xfrm flipV="1">
              <a:off x="2066771" y="4335316"/>
              <a:ext cx="606448" cy="1"/>
            </a:xfrm>
            <a:prstGeom prst="line">
              <a:avLst/>
            </a:prstGeom>
            <a:ln w="15875" cmpd="sng">
              <a:solidFill>
                <a:schemeClr val="tx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stCxn id="31" idx="3"/>
              <a:endCxn id="27" idx="1"/>
            </p:cNvCxnSpPr>
            <p:nvPr/>
          </p:nvCxnSpPr>
          <p:spPr>
            <a:xfrm>
              <a:off x="3441815" y="4335316"/>
              <a:ext cx="583719" cy="1"/>
            </a:xfrm>
            <a:prstGeom prst="line">
              <a:avLst/>
            </a:prstGeom>
            <a:ln w="15875" cmpd="sng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矩形 3"/>
            <p:cNvSpPr/>
            <p:nvPr/>
          </p:nvSpPr>
          <p:spPr>
            <a:xfrm>
              <a:off x="2549513" y="3421185"/>
              <a:ext cx="1014032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instructor</a:t>
              </a:r>
              <a:endParaRPr lang="zh-CN" altLang="en-US" sz="14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cxnSp>
          <p:nvCxnSpPr>
            <p:cNvPr id="25" name="Straight Connector 24"/>
            <p:cNvCxnSpPr>
              <a:stCxn id="31" idx="0"/>
              <a:endCxn id="24" idx="2"/>
            </p:cNvCxnSpPr>
            <p:nvPr/>
          </p:nvCxnSpPr>
          <p:spPr>
            <a:xfrm flipH="1" flipV="1">
              <a:off x="3056529" y="3728962"/>
              <a:ext cx="988" cy="222056"/>
            </a:xfrm>
            <a:prstGeom prst="line">
              <a:avLst/>
            </a:prstGeom>
            <a:ln w="15875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"/>
            <p:cNvSpPr/>
            <p:nvPr/>
          </p:nvSpPr>
          <p:spPr>
            <a:xfrm>
              <a:off x="2550002" y="5916232"/>
              <a:ext cx="1014032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project</a:t>
              </a:r>
              <a:endParaRPr lang="zh-CN" altLang="en-US" sz="14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876036" y="3157415"/>
              <a:ext cx="4360985" cy="15621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矩形 12">
            <a:hlinkClick r:id="rId1" action="ppaction://hlinksldjump"/>
          </p:cNvPr>
          <p:cNvSpPr/>
          <p:nvPr/>
        </p:nvSpPr>
        <p:spPr>
          <a:xfrm>
            <a:off x="1524000" y="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Aggregation</a:t>
            </a:r>
            <a:endParaRPr lang="zh-CN" altLang="en-US" sz="1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44" name="矩形 12">
            <a:hlinkClick r:id="rId2" action="ppaction://hlinksldjump"/>
          </p:cNvPr>
          <p:cNvSpPr/>
          <p:nvPr/>
        </p:nvSpPr>
        <p:spPr>
          <a:xfrm>
            <a:off x="7644000" y="-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Generalization and Specialization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45" name="矩形 12">
            <a:hlinkClick r:id="rId3" action="ppaction://hlinksldjump"/>
          </p:cNvPr>
          <p:cNvSpPr/>
          <p:nvPr/>
        </p:nvSpPr>
        <p:spPr>
          <a:xfrm>
            <a:off x="4548000" y="1"/>
            <a:ext cx="3096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Weak Entity Sets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Weak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600200"/>
            <a:ext cx="7886700" cy="46990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</a:t>
            </a:r>
            <a:r>
              <a:rPr lang="en-US" b="1" i="1" dirty="0"/>
              <a:t>weak entity</a:t>
            </a:r>
            <a:r>
              <a:rPr lang="en-US" dirty="0"/>
              <a:t> is an entity cannot exist alone. The </a:t>
            </a:r>
            <a:r>
              <a:rPr lang="en-US" altLang="zh-CN" dirty="0"/>
              <a:t>existence depends on another entity of a different type.</a:t>
            </a:r>
            <a:endParaRPr lang="en-US" altLang="zh-CN" dirty="0"/>
          </a:p>
          <a:p>
            <a:r>
              <a:rPr lang="en-US" dirty="0"/>
              <a:t>A set of weak entities is a </a:t>
            </a:r>
            <a:r>
              <a:rPr lang="en-US" b="1" i="1" dirty="0"/>
              <a:t>weak entity set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/>
              <a:t>Since a weak entity cannot exist alone, it </a:t>
            </a:r>
            <a:r>
              <a:rPr lang="en-US" dirty="0">
                <a:solidFill>
                  <a:srgbClr val="C00000"/>
                </a:solidFill>
              </a:rPr>
              <a:t>does not have a key</a:t>
            </a:r>
            <a:r>
              <a:rPr lang="en-US" dirty="0"/>
              <a:t>.</a:t>
            </a:r>
            <a:endParaRPr lang="en-US" dirty="0"/>
          </a:p>
          <a:p>
            <a:r>
              <a:rPr lang="en-US" altLang="zh-CN" dirty="0">
                <a:ea typeface="宋体" panose="02010600030101010101" pitchFamily="2" charset="-122"/>
              </a:rPr>
              <a:t>The existence of a weak entity set depends on the existence of an </a:t>
            </a:r>
            <a:r>
              <a:rPr lang="en-US" altLang="zh-CN" b="1" dirty="0">
                <a:ea typeface="宋体" panose="02010600030101010101" pitchFamily="2" charset="-122"/>
              </a:rPr>
              <a:t>identifying entity set.</a:t>
            </a:r>
            <a:endParaRPr lang="en-US" altLang="zh-CN" b="1" dirty="0"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A weak must relate to the identifying entity set via a </a:t>
            </a:r>
            <a:r>
              <a:rPr lang="en-US" altLang="zh-CN" b="1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total</a:t>
            </a:r>
            <a:r>
              <a:rPr lang="en-US" altLang="zh-CN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, </a:t>
            </a:r>
            <a:r>
              <a:rPr lang="en-US" altLang="zh-CN" b="1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one-to-many</a:t>
            </a:r>
            <a:r>
              <a:rPr lang="en-US" altLang="zh-CN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 relationship set from the identifying to the weak entity set.</a:t>
            </a:r>
            <a:endParaRPr lang="en-US" altLang="zh-CN" dirty="0">
              <a:latin typeface="Arial" panose="020B0604020202090204" pitchFamily="34" charset="0"/>
              <a:ea typeface="宋体" panose="02010600030101010101" pitchFamily="2" charset="-122"/>
              <a:cs typeface="Arial" panose="020B0604020202090204" pitchFamily="34" charset="0"/>
            </a:endParaRPr>
          </a:p>
          <a:p>
            <a:pPr lvl="1"/>
            <a:r>
              <a:rPr lang="en-US" altLang="zh-CN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An </a:t>
            </a:r>
            <a:r>
              <a:rPr lang="en-US" altLang="zh-CN" b="1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identifying relationship </a:t>
            </a:r>
            <a:r>
              <a:rPr lang="en-US" altLang="zh-CN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depicted using a double diamond.</a:t>
            </a:r>
            <a:endParaRPr lang="en-US" altLang="zh-CN" dirty="0">
              <a:latin typeface="Arial" panose="020B0604020202090204" pitchFamily="34" charset="0"/>
              <a:ea typeface="宋体" panose="02010600030101010101" pitchFamily="2" charset="-122"/>
              <a:cs typeface="Arial" panose="020B0604020202090204" pitchFamily="34" charset="0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The </a:t>
            </a:r>
            <a:r>
              <a:rPr lang="en-US" altLang="zh-CN" b="1" dirty="0">
                <a:ea typeface="宋体" panose="02010600030101010101" pitchFamily="2" charset="-122"/>
              </a:rPr>
              <a:t>discriminator</a:t>
            </a:r>
            <a:r>
              <a:rPr lang="en-US" altLang="zh-CN" b="1" i="1" dirty="0">
                <a:ea typeface="宋体" panose="02010600030101010101" pitchFamily="2" charset="-122"/>
              </a:rPr>
              <a:t> </a:t>
            </a:r>
            <a:r>
              <a:rPr lang="en-US" altLang="zh-CN" dirty="0">
                <a:ea typeface="宋体" panose="02010600030101010101" pitchFamily="2" charset="-122"/>
              </a:rPr>
              <a:t>(</a:t>
            </a:r>
            <a:r>
              <a:rPr lang="en-US" altLang="zh-CN" i="1" dirty="0">
                <a:ea typeface="宋体" panose="02010600030101010101" pitchFamily="2" charset="-122"/>
              </a:rPr>
              <a:t>or partial key)</a:t>
            </a:r>
            <a:r>
              <a:rPr lang="en-US" altLang="zh-CN" dirty="0">
                <a:ea typeface="宋体" panose="02010600030101010101" pitchFamily="2" charset="-122"/>
              </a:rPr>
              <a:t> of a weak entity set is the set of attributes that distinguishes among all the entities of a weak entity set.</a:t>
            </a:r>
            <a:endParaRPr lang="en-US" altLang="zh-CN" dirty="0">
              <a:ea typeface="宋体" panose="02010600030101010101" pitchFamily="2" charset="-122"/>
            </a:endParaRPr>
          </a:p>
          <a:p>
            <a:r>
              <a:rPr lang="en-US" altLang="zh-CN" dirty="0">
                <a:ea typeface="宋体" panose="02010600030101010101" pitchFamily="2" charset="-122"/>
              </a:rPr>
              <a:t>To distinguish weak entities, one must combine </a:t>
            </a:r>
            <a:r>
              <a:rPr lang="en-US" altLang="zh-CN" dirty="0">
                <a:solidFill>
                  <a:srgbClr val="C00000"/>
                </a:solidFill>
                <a:ea typeface="宋体" panose="02010600030101010101" pitchFamily="2" charset="-122"/>
              </a:rPr>
              <a:t>the key of the identifying entity set and the discriminator</a:t>
            </a:r>
            <a:r>
              <a:rPr lang="en-US" altLang="zh-CN" dirty="0">
                <a:ea typeface="宋体" panose="02010600030101010101" pitchFamily="2" charset="-122"/>
              </a:rPr>
              <a:t>.</a:t>
            </a:r>
            <a:endParaRPr lang="en-US" altLang="zh-CN" dirty="0">
              <a:ea typeface="宋体" panose="02010600030101010101" pitchFamily="2" charset="-122"/>
            </a:endParaRPr>
          </a:p>
          <a:p>
            <a:endParaRPr lang="en-US" dirty="0"/>
          </a:p>
        </p:txBody>
      </p:sp>
      <p:sp>
        <p:nvSpPr>
          <p:cNvPr id="4" name="矩形 12">
            <a:hlinkClick r:id="rId1" action="ppaction://hlinksldjump"/>
          </p:cNvPr>
          <p:cNvSpPr/>
          <p:nvPr/>
        </p:nvSpPr>
        <p:spPr>
          <a:xfrm>
            <a:off x="1524000" y="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Aggregation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5" name="矩形 12">
            <a:hlinkClick r:id="rId2" action="ppaction://hlinksldjump"/>
          </p:cNvPr>
          <p:cNvSpPr/>
          <p:nvPr/>
        </p:nvSpPr>
        <p:spPr>
          <a:xfrm>
            <a:off x="7644000" y="-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Generalization and Specialization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" name="矩形 12">
            <a:hlinkClick r:id="rId3" action="ppaction://hlinksldjump"/>
          </p:cNvPr>
          <p:cNvSpPr/>
          <p:nvPr/>
        </p:nvSpPr>
        <p:spPr>
          <a:xfrm>
            <a:off x="4548000" y="1"/>
            <a:ext cx="3096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Weak Entity Sets</a:t>
            </a:r>
            <a:endParaRPr lang="zh-CN" altLang="en-US" sz="1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Weak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116" y="1910812"/>
            <a:ext cx="7886700" cy="4699000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ea typeface="宋体" panose="02010600030101010101" pitchFamily="2" charset="-122"/>
              </a:rPr>
              <a:t>The existence of a weak entity set depends on the existence of an </a:t>
            </a:r>
            <a:r>
              <a:rPr lang="en-US" altLang="zh-CN" sz="2400" b="1" dirty="0">
                <a:highlight>
                  <a:srgbClr val="FFFF00"/>
                </a:highlight>
                <a:ea typeface="宋体" panose="02010600030101010101" pitchFamily="2" charset="-122"/>
              </a:rPr>
              <a:t>identifying entity set.</a:t>
            </a:r>
            <a:endParaRPr lang="en-US" altLang="zh-CN" sz="2400" b="1" dirty="0">
              <a:highlight>
                <a:srgbClr val="FFFF00"/>
              </a:highlight>
              <a:ea typeface="宋体" panose="02010600030101010101" pitchFamily="2" charset="-122"/>
            </a:endParaRPr>
          </a:p>
          <a:p>
            <a:pPr lvl="1"/>
            <a:r>
              <a:rPr lang="en-US" altLang="zh-CN" sz="2000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A weak must relate to the identifying entity set via a </a:t>
            </a:r>
            <a:r>
              <a:rPr lang="en-US" altLang="zh-CN" sz="2000" b="1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total</a:t>
            </a:r>
            <a:r>
              <a:rPr lang="en-US" altLang="zh-CN" sz="2000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, </a:t>
            </a:r>
            <a:r>
              <a:rPr lang="en-US" altLang="zh-CN" sz="2000" b="1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one-to-many</a:t>
            </a:r>
            <a:r>
              <a:rPr lang="en-US" altLang="zh-CN" sz="2000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 relationship set from the identifying to the weak entity set.</a:t>
            </a:r>
            <a:endParaRPr lang="en-US" altLang="zh-CN" sz="2000" dirty="0">
              <a:latin typeface="Arial" panose="020B0604020202090204" pitchFamily="34" charset="0"/>
              <a:ea typeface="宋体" panose="02010600030101010101" pitchFamily="2" charset="-122"/>
              <a:cs typeface="Arial" panose="020B0604020202090204" pitchFamily="34" charset="0"/>
            </a:endParaRPr>
          </a:p>
          <a:p>
            <a:pPr lvl="1"/>
            <a:r>
              <a:rPr lang="en-US" altLang="zh-CN" sz="2000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An </a:t>
            </a:r>
            <a:r>
              <a:rPr lang="en-US" altLang="zh-CN" sz="2000" b="1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identifying relationship </a:t>
            </a:r>
            <a:r>
              <a:rPr lang="en-US" altLang="zh-CN" sz="2000" dirty="0">
                <a:latin typeface="Arial" panose="020B0604020202090204" pitchFamily="34" charset="0"/>
                <a:ea typeface="宋体" panose="02010600030101010101" pitchFamily="2" charset="-122"/>
                <a:cs typeface="Arial" panose="020B0604020202090204" pitchFamily="34" charset="0"/>
              </a:rPr>
              <a:t>depicted using a double diamond.</a:t>
            </a:r>
            <a:endParaRPr lang="en-US" altLang="zh-CN" sz="2000" dirty="0">
              <a:latin typeface="Arial" panose="020B0604020202090204" pitchFamily="34" charset="0"/>
              <a:ea typeface="宋体" panose="02010600030101010101" pitchFamily="2" charset="-122"/>
              <a:cs typeface="Arial" panose="020B0604020202090204" pitchFamily="34" charset="0"/>
            </a:endParaRPr>
          </a:p>
          <a:p>
            <a:r>
              <a:rPr lang="en-US" altLang="zh-CN" sz="2400" dirty="0">
                <a:ea typeface="宋体" panose="02010600030101010101" pitchFamily="2" charset="-122"/>
              </a:rPr>
              <a:t>The </a:t>
            </a:r>
            <a:r>
              <a:rPr lang="en-US" altLang="zh-CN" sz="2400" b="1" dirty="0">
                <a:highlight>
                  <a:srgbClr val="00FF00"/>
                </a:highlight>
                <a:ea typeface="宋体" panose="02010600030101010101" pitchFamily="2" charset="-122"/>
              </a:rPr>
              <a:t>discriminator</a:t>
            </a:r>
            <a:r>
              <a:rPr lang="en-US" altLang="zh-CN" sz="2400" b="1" i="1" dirty="0">
                <a:ea typeface="宋体" panose="02010600030101010101" pitchFamily="2" charset="-122"/>
              </a:rPr>
              <a:t> </a:t>
            </a:r>
            <a:r>
              <a:rPr lang="en-US" altLang="zh-CN" sz="2400" dirty="0">
                <a:ea typeface="宋体" panose="02010600030101010101" pitchFamily="2" charset="-122"/>
              </a:rPr>
              <a:t>(</a:t>
            </a:r>
            <a:r>
              <a:rPr lang="en-US" altLang="zh-CN" sz="2400" i="1" dirty="0">
                <a:ea typeface="宋体" panose="02010600030101010101" pitchFamily="2" charset="-122"/>
              </a:rPr>
              <a:t>or partial key)</a:t>
            </a:r>
            <a:r>
              <a:rPr lang="en-US" altLang="zh-CN" sz="2400" dirty="0">
                <a:ea typeface="宋体" panose="02010600030101010101" pitchFamily="2" charset="-122"/>
              </a:rPr>
              <a:t> of a weak entity set is the set of attributes that distinguishes among all the entities of a weak entity set.</a:t>
            </a:r>
            <a:endParaRPr lang="en-US" altLang="zh-CN" sz="2400" dirty="0">
              <a:ea typeface="宋体" panose="02010600030101010101" pitchFamily="2" charset="-122"/>
            </a:endParaRPr>
          </a:p>
          <a:p>
            <a:r>
              <a:rPr lang="en-US" altLang="zh-CN" sz="2400" dirty="0">
                <a:ea typeface="宋体" panose="02010600030101010101" pitchFamily="2" charset="-122"/>
              </a:rPr>
              <a:t>To </a:t>
            </a:r>
            <a:r>
              <a:rPr lang="en-US" altLang="zh-CN" sz="2400" dirty="0">
                <a:highlight>
                  <a:srgbClr val="00FFFF"/>
                </a:highlight>
                <a:ea typeface="宋体" panose="02010600030101010101" pitchFamily="2" charset="-122"/>
              </a:rPr>
              <a:t>distinguish</a:t>
            </a:r>
            <a:r>
              <a:rPr lang="en-US" altLang="zh-CN" sz="2400" dirty="0">
                <a:ea typeface="宋体" panose="02010600030101010101" pitchFamily="2" charset="-122"/>
              </a:rPr>
              <a:t> weak entities, one must combine </a:t>
            </a:r>
            <a:r>
              <a:rPr lang="en-US" altLang="zh-CN" sz="2400" dirty="0">
                <a:solidFill>
                  <a:srgbClr val="C00000"/>
                </a:solidFill>
                <a:ea typeface="宋体" panose="02010600030101010101" pitchFamily="2" charset="-122"/>
              </a:rPr>
              <a:t>the key of the identifying entity set and the discriminator</a:t>
            </a:r>
            <a:r>
              <a:rPr lang="en-US" altLang="zh-CN" sz="2400" dirty="0">
                <a:ea typeface="宋体" panose="02010600030101010101" pitchFamily="2" charset="-122"/>
              </a:rPr>
              <a:t>.</a:t>
            </a:r>
            <a:endParaRPr lang="en-US" altLang="zh-CN" sz="2400" dirty="0">
              <a:ea typeface="宋体" panose="02010600030101010101" pitchFamily="2" charset="-122"/>
            </a:endParaRPr>
          </a:p>
          <a:p>
            <a:endParaRPr lang="en-US" sz="2400" dirty="0"/>
          </a:p>
        </p:txBody>
      </p:sp>
      <p:sp>
        <p:nvSpPr>
          <p:cNvPr id="4" name="矩形 12">
            <a:hlinkClick r:id="rId1" action="ppaction://hlinksldjump"/>
          </p:cNvPr>
          <p:cNvSpPr/>
          <p:nvPr/>
        </p:nvSpPr>
        <p:spPr>
          <a:xfrm>
            <a:off x="1524000" y="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Aggregation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5" name="矩形 12">
            <a:hlinkClick r:id="rId2" action="ppaction://hlinksldjump"/>
          </p:cNvPr>
          <p:cNvSpPr/>
          <p:nvPr/>
        </p:nvSpPr>
        <p:spPr>
          <a:xfrm>
            <a:off x="7644000" y="-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Generalization and Specialization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" name="矩形 12">
            <a:hlinkClick r:id="rId3" action="ppaction://hlinksldjump"/>
          </p:cNvPr>
          <p:cNvSpPr/>
          <p:nvPr/>
        </p:nvSpPr>
        <p:spPr>
          <a:xfrm>
            <a:off x="4548000" y="1"/>
            <a:ext cx="3096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Weak Entity Sets</a:t>
            </a:r>
            <a:endParaRPr lang="zh-CN" altLang="en-US" sz="1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grpSp>
        <p:nvGrpSpPr>
          <p:cNvPr id="7" name="Group 3"/>
          <p:cNvGrpSpPr/>
          <p:nvPr/>
        </p:nvGrpSpPr>
        <p:grpSpPr>
          <a:xfrm>
            <a:off x="6684579" y="2129301"/>
            <a:ext cx="5507421" cy="1310336"/>
            <a:chOff x="1958450" y="4431104"/>
            <a:chExt cx="5863462" cy="1314597"/>
          </a:xfrm>
        </p:grpSpPr>
        <p:sp>
          <p:nvSpPr>
            <p:cNvPr id="8" name="矩形 3"/>
            <p:cNvSpPr/>
            <p:nvPr/>
          </p:nvSpPr>
          <p:spPr>
            <a:xfrm>
              <a:off x="1958450" y="4661514"/>
              <a:ext cx="93078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student</a:t>
              </a:r>
              <a:endParaRPr lang="zh-CN" altLang="en-US" sz="14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9" name="矩形 3"/>
            <p:cNvSpPr/>
            <p:nvPr/>
          </p:nvSpPr>
          <p:spPr>
            <a:xfrm>
              <a:off x="4847996" y="4661514"/>
              <a:ext cx="930783" cy="307777"/>
            </a:xfrm>
            <a:prstGeom prst="rect">
              <a:avLst/>
            </a:prstGeom>
            <a:noFill/>
            <a:ln w="28575"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section</a:t>
              </a:r>
              <a:endParaRPr lang="zh-CN" altLang="en-US" sz="14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grpSp>
          <p:nvGrpSpPr>
            <p:cNvPr id="10" name="组合 6"/>
            <p:cNvGrpSpPr/>
            <p:nvPr/>
          </p:nvGrpSpPr>
          <p:grpSpPr>
            <a:xfrm>
              <a:off x="3495681" y="4431104"/>
              <a:ext cx="768596" cy="768596"/>
              <a:chOff x="3920969" y="4874243"/>
              <a:chExt cx="824886" cy="824886"/>
            </a:xfrm>
          </p:grpSpPr>
          <p:sp>
            <p:nvSpPr>
              <p:cNvPr id="23" name="菱形 4"/>
              <p:cNvSpPr>
                <a:spLocks noChangeAspect="1"/>
              </p:cNvSpPr>
              <p:nvPr/>
            </p:nvSpPr>
            <p:spPr>
              <a:xfrm>
                <a:off x="3920969" y="4874243"/>
                <a:ext cx="824886" cy="824886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>
                  <a:lnSpc>
                    <a:spcPct val="50000"/>
                  </a:lnSpc>
                </a:pPr>
                <a:endParaRPr lang="zh-CN" altLang="en-US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24" name="文本框 5"/>
              <p:cNvSpPr txBox="1"/>
              <p:nvPr/>
            </p:nvSpPr>
            <p:spPr>
              <a:xfrm>
                <a:off x="3998421" y="5115634"/>
                <a:ext cx="667861" cy="330318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none" lIns="91440" tIns="45720" rIns="91440" bIns="45720" rtlCol="0" anchor="ctr">
                <a:spAutoFit/>
              </a:bodyPr>
              <a:lstStyle/>
              <a:p>
                <a:pPr algn="l"/>
                <a:r>
                  <a:rPr kumimoji="1" lang="en-US" altLang="zh-CN" sz="1400" i="1" dirty="0">
                    <a:latin typeface="Arial" panose="020B0604020202090204" pitchFamily="34" charset="0"/>
                    <a:cs typeface="Arial" panose="020B0604020202090204" pitchFamily="34" charset="0"/>
                  </a:rPr>
                  <a:t>enroll</a:t>
                </a:r>
                <a:endParaRPr kumimoji="1" lang="zh-CN" altLang="en-US" sz="1400" i="1" dirty="0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cxnSp>
          <p:nvCxnSpPr>
            <p:cNvPr id="11" name="Straight Connector 12"/>
            <p:cNvCxnSpPr>
              <a:stCxn id="8" idx="3"/>
              <a:endCxn id="23" idx="1"/>
            </p:cNvCxnSpPr>
            <p:nvPr/>
          </p:nvCxnSpPr>
          <p:spPr>
            <a:xfrm flipV="1">
              <a:off x="2889233" y="4815402"/>
              <a:ext cx="606448" cy="1"/>
            </a:xfrm>
            <a:prstGeom prst="line">
              <a:avLst/>
            </a:prstGeom>
            <a:ln w="15875" cmpd="sng">
              <a:solidFill>
                <a:schemeClr val="tx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3"/>
            <p:cNvCxnSpPr>
              <a:stCxn id="23" idx="3"/>
              <a:endCxn id="9" idx="1"/>
            </p:cNvCxnSpPr>
            <p:nvPr/>
          </p:nvCxnSpPr>
          <p:spPr>
            <a:xfrm>
              <a:off x="4264277" y="4815402"/>
              <a:ext cx="583719" cy="1"/>
            </a:xfrm>
            <a:prstGeom prst="line">
              <a:avLst/>
            </a:prstGeom>
            <a:ln w="15875" cmpd="sng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3"/>
            <p:cNvSpPr/>
            <p:nvPr/>
          </p:nvSpPr>
          <p:spPr>
            <a:xfrm>
              <a:off x="3372963" y="5430109"/>
              <a:ext cx="1014032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instructor</a:t>
              </a:r>
              <a:endParaRPr lang="zh-CN" altLang="en-US" sz="14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cxnSp>
          <p:nvCxnSpPr>
            <p:cNvPr id="14" name="Straight Connector 8"/>
            <p:cNvCxnSpPr>
              <a:stCxn id="23" idx="2"/>
              <a:endCxn id="13" idx="0"/>
            </p:cNvCxnSpPr>
            <p:nvPr/>
          </p:nvCxnSpPr>
          <p:spPr>
            <a:xfrm>
              <a:off x="3879979" y="5199700"/>
              <a:ext cx="0" cy="230409"/>
            </a:xfrm>
            <a:prstGeom prst="line">
              <a:avLst/>
            </a:prstGeom>
            <a:ln w="15875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矩形 3"/>
            <p:cNvSpPr/>
            <p:nvPr/>
          </p:nvSpPr>
          <p:spPr>
            <a:xfrm>
              <a:off x="6626174" y="5437924"/>
              <a:ext cx="93078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highlight>
                    <a:srgbClr val="FFFF00"/>
                  </a:highlight>
                  <a:latin typeface="Arial" panose="020B0604020202090204" pitchFamily="34" charset="0"/>
                  <a:cs typeface="Arial" panose="020B0604020202090204" pitchFamily="34" charset="0"/>
                </a:rPr>
                <a:t>course</a:t>
              </a:r>
              <a:endParaRPr lang="zh-CN" altLang="en-US" sz="1400" i="1" dirty="0">
                <a:solidFill>
                  <a:schemeClr val="tx1"/>
                </a:solidFill>
                <a:highlight>
                  <a:srgbClr val="FFFF00"/>
                </a:highlight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cxnSp>
          <p:nvCxnSpPr>
            <p:cNvPr id="16" name="Straight Connector 17"/>
            <p:cNvCxnSpPr>
              <a:stCxn id="9" idx="3"/>
              <a:endCxn id="21" idx="1"/>
            </p:cNvCxnSpPr>
            <p:nvPr/>
          </p:nvCxnSpPr>
          <p:spPr>
            <a:xfrm flipV="1">
              <a:off x="5778779" y="4815402"/>
              <a:ext cx="582443" cy="1"/>
            </a:xfrm>
            <a:prstGeom prst="line">
              <a:avLst/>
            </a:prstGeom>
            <a:ln w="34925" cmpd="dbl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组合 6"/>
            <p:cNvGrpSpPr/>
            <p:nvPr/>
          </p:nvGrpSpPr>
          <p:grpSpPr>
            <a:xfrm>
              <a:off x="6361222" y="4431104"/>
              <a:ext cx="1460690" cy="768596"/>
              <a:chOff x="3920968" y="4874243"/>
              <a:chExt cx="1567667" cy="824886"/>
            </a:xfrm>
          </p:grpSpPr>
          <p:sp>
            <p:nvSpPr>
              <p:cNvPr id="21" name="菱形 4"/>
              <p:cNvSpPr>
                <a:spLocks noChangeAspect="1"/>
              </p:cNvSpPr>
              <p:nvPr/>
            </p:nvSpPr>
            <p:spPr>
              <a:xfrm>
                <a:off x="3920968" y="4874243"/>
                <a:ext cx="1567666" cy="824886"/>
              </a:xfrm>
              <a:prstGeom prst="diamond">
                <a:avLst/>
              </a:prstGeom>
              <a:noFill/>
              <a:ln w="28575" cmpd="dbl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>
                  <a:lnSpc>
                    <a:spcPct val="50000"/>
                  </a:lnSpc>
                </a:pPr>
                <a:endParaRPr lang="zh-CN" altLang="en-US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22" name="文本框 5"/>
              <p:cNvSpPr txBox="1"/>
              <p:nvPr/>
            </p:nvSpPr>
            <p:spPr>
              <a:xfrm>
                <a:off x="3998421" y="5115634"/>
                <a:ext cx="1490214" cy="330318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none" lIns="91440" tIns="45720" rIns="91440" bIns="45720" rtlCol="0" anchor="ctr">
                <a:spAutoFit/>
              </a:bodyPr>
              <a:lstStyle/>
              <a:p>
                <a:pPr algn="l"/>
                <a:r>
                  <a:rPr kumimoji="1" lang="en-US" altLang="zh-CN" sz="1400" i="1" dirty="0" err="1">
                    <a:latin typeface="Arial" panose="020B0604020202090204" pitchFamily="34" charset="0"/>
                    <a:cs typeface="Arial" panose="020B0604020202090204" pitchFamily="34" charset="0"/>
                  </a:rPr>
                  <a:t>course_section</a:t>
                </a:r>
                <a:endParaRPr kumimoji="1" lang="zh-CN" altLang="en-US" sz="1400" i="1" dirty="0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cxnSp>
          <p:nvCxnSpPr>
            <p:cNvPr id="18" name="Straight Connector 21"/>
            <p:cNvCxnSpPr>
              <a:stCxn id="21" idx="2"/>
              <a:endCxn id="15" idx="0"/>
            </p:cNvCxnSpPr>
            <p:nvPr/>
          </p:nvCxnSpPr>
          <p:spPr>
            <a:xfrm flipH="1">
              <a:off x="7091566" y="5199700"/>
              <a:ext cx="1" cy="238224"/>
            </a:xfrm>
            <a:prstGeom prst="line">
              <a:avLst/>
            </a:prstGeom>
            <a:ln w="15875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25"/>
            <p:cNvSpPr/>
            <p:nvPr/>
          </p:nvSpPr>
          <p:spPr>
            <a:xfrm>
              <a:off x="4579782" y="5077380"/>
              <a:ext cx="1467209" cy="65916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" rIns="0" bIns="18000" rtlCol="0" anchor="ctr">
              <a:spAutoFit/>
            </a:bodyPr>
            <a:lstStyle/>
            <a:p>
              <a:pPr algn="ctr"/>
              <a:r>
                <a:rPr lang="en-US" altLang="zh-CN" sz="1400" i="1" u="dottedHeavy" dirty="0" err="1">
                  <a:solidFill>
                    <a:schemeClr val="tx1"/>
                  </a:solidFill>
                  <a:highlight>
                    <a:srgbClr val="00FF00"/>
                  </a:highlight>
                  <a:latin typeface="Arial" panose="020B0604020202090204" pitchFamily="34" charset="0"/>
                  <a:cs typeface="Arial" panose="020B0604020202090204" pitchFamily="34" charset="0"/>
                </a:rPr>
                <a:t>section_num</a:t>
              </a:r>
              <a:endParaRPr lang="zh-CN" altLang="en-US" sz="1400" i="1" u="dottedHeavy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cxnSp>
          <p:nvCxnSpPr>
            <p:cNvPr id="20" name="Straight Connector 31"/>
            <p:cNvCxnSpPr>
              <a:stCxn id="9" idx="2"/>
              <a:endCxn id="19" idx="0"/>
            </p:cNvCxnSpPr>
            <p:nvPr/>
          </p:nvCxnSpPr>
          <p:spPr>
            <a:xfrm>
              <a:off x="5313387" y="4969290"/>
              <a:ext cx="0" cy="108089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一个圆顶角并剪去另一个顶角的矩形 24"/>
          <p:cNvSpPr/>
          <p:nvPr/>
        </p:nvSpPr>
        <p:spPr>
          <a:xfrm>
            <a:off x="9398666" y="4529958"/>
            <a:ext cx="1643265" cy="987973"/>
          </a:xfrm>
          <a:prstGeom prst="snip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highlight>
                  <a:srgbClr val="00FFFF"/>
                </a:highlight>
              </a:rPr>
              <a:t>COMP 3013 </a:t>
            </a:r>
            <a:endParaRPr kumimoji="1" lang="en-US" altLang="zh-CN" dirty="0">
              <a:solidFill>
                <a:schemeClr val="tx1"/>
              </a:solidFill>
              <a:highlight>
                <a:srgbClr val="00FFFF"/>
              </a:highlight>
            </a:endParaRPr>
          </a:p>
          <a:p>
            <a:pPr algn="ctr"/>
            <a:r>
              <a:rPr kumimoji="1" lang="en-US" altLang="zh-CN" dirty="0">
                <a:solidFill>
                  <a:schemeClr val="tx1"/>
                </a:solidFill>
                <a:highlight>
                  <a:srgbClr val="00FFFF"/>
                </a:highlight>
              </a:rPr>
              <a:t>section 1004</a:t>
            </a:r>
            <a:endParaRPr kumimoji="1" lang="zh-CN" altLang="en-US" dirty="0">
              <a:solidFill>
                <a:schemeClr val="tx1"/>
              </a:solidFill>
              <a:highlight>
                <a:srgbClr val="00FFFF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Double rectangles </a:t>
            </a:r>
            <a:r>
              <a:rPr lang="en-US" dirty="0"/>
              <a:t>denote weak entity sets.</a:t>
            </a:r>
            <a:endParaRPr lang="en-US" dirty="0"/>
          </a:p>
          <a:p>
            <a:r>
              <a:rPr lang="en-US" b="1" i="1" dirty="0"/>
              <a:t>Dashed underlines </a:t>
            </a:r>
            <a:r>
              <a:rPr lang="en-US" dirty="0"/>
              <a:t>denote discriminators of weak entity sets.</a:t>
            </a:r>
            <a:endParaRPr lang="en-US" dirty="0"/>
          </a:p>
          <a:p>
            <a:r>
              <a:rPr lang="en-US" b="1" i="1" dirty="0"/>
              <a:t>Double </a:t>
            </a:r>
            <a:r>
              <a:rPr lang="en-US" altLang="zh-CN" b="1" i="1" dirty="0"/>
              <a:t>diamonds </a:t>
            </a:r>
            <a:r>
              <a:rPr lang="en-US" altLang="zh-CN" dirty="0"/>
              <a:t>denote identifying relationship sets.</a:t>
            </a:r>
            <a:endParaRPr lang="en-US" altLang="zh-CN" dirty="0"/>
          </a:p>
          <a:p>
            <a:r>
              <a:rPr lang="en-US" dirty="0"/>
              <a:t>Assume we model the original “enroll” relationship set without constraints.</a:t>
            </a:r>
            <a:endParaRPr lang="en-US" dirty="0"/>
          </a:p>
          <a:p>
            <a:r>
              <a:rPr lang="en-US" dirty="0"/>
              <a:t>After adding the weak entity set “section”,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482450" y="4431105"/>
            <a:ext cx="5863462" cy="1314597"/>
            <a:chOff x="1958450" y="4431104"/>
            <a:chExt cx="5863462" cy="1314597"/>
          </a:xfrm>
        </p:grpSpPr>
        <p:sp>
          <p:nvSpPr>
            <p:cNvPr id="10" name="矩形 3"/>
            <p:cNvSpPr/>
            <p:nvPr/>
          </p:nvSpPr>
          <p:spPr>
            <a:xfrm>
              <a:off x="1958450" y="4661514"/>
              <a:ext cx="93078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student</a:t>
              </a:r>
              <a:endParaRPr lang="zh-CN" altLang="en-US" sz="14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sp>
          <p:nvSpPr>
            <p:cNvPr id="11" name="矩形 3"/>
            <p:cNvSpPr/>
            <p:nvPr/>
          </p:nvSpPr>
          <p:spPr>
            <a:xfrm>
              <a:off x="4847996" y="4661514"/>
              <a:ext cx="930783" cy="307777"/>
            </a:xfrm>
            <a:prstGeom prst="rect">
              <a:avLst/>
            </a:prstGeom>
            <a:noFill/>
            <a:ln w="28575" cmpd="dbl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section</a:t>
              </a:r>
              <a:endParaRPr lang="zh-CN" altLang="en-US" sz="14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grpSp>
          <p:nvGrpSpPr>
            <p:cNvPr id="12" name="组合 6"/>
            <p:cNvGrpSpPr/>
            <p:nvPr/>
          </p:nvGrpSpPr>
          <p:grpSpPr>
            <a:xfrm>
              <a:off x="3495681" y="4431104"/>
              <a:ext cx="768596" cy="768596"/>
              <a:chOff x="3920969" y="4874243"/>
              <a:chExt cx="824886" cy="824886"/>
            </a:xfrm>
          </p:grpSpPr>
          <p:sp>
            <p:nvSpPr>
              <p:cNvPr id="15" name="菱形 4"/>
              <p:cNvSpPr>
                <a:spLocks noChangeAspect="1"/>
              </p:cNvSpPr>
              <p:nvPr/>
            </p:nvSpPr>
            <p:spPr>
              <a:xfrm>
                <a:off x="3920969" y="4874243"/>
                <a:ext cx="824886" cy="824886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>
                  <a:lnSpc>
                    <a:spcPct val="50000"/>
                  </a:lnSpc>
                </a:pPr>
                <a:endParaRPr lang="zh-CN" altLang="en-US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16" name="文本框 5"/>
              <p:cNvSpPr txBox="1"/>
              <p:nvPr/>
            </p:nvSpPr>
            <p:spPr>
              <a:xfrm>
                <a:off x="3998421" y="5115634"/>
                <a:ext cx="667861" cy="330318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none" lIns="91440" tIns="45720" rIns="91440" bIns="45720" rtlCol="0" anchor="ctr">
                <a:spAutoFit/>
              </a:bodyPr>
              <a:lstStyle/>
              <a:p>
                <a:pPr algn="l"/>
                <a:r>
                  <a:rPr kumimoji="1" lang="en-US" altLang="zh-CN" sz="1400" i="1" dirty="0">
                    <a:latin typeface="Arial" panose="020B0604020202090204" pitchFamily="34" charset="0"/>
                    <a:cs typeface="Arial" panose="020B0604020202090204" pitchFamily="34" charset="0"/>
                  </a:rPr>
                  <a:t>enroll</a:t>
                </a:r>
                <a:endParaRPr kumimoji="1" lang="zh-CN" altLang="en-US" sz="1400" i="1" dirty="0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cxnSp>
          <p:nvCxnSpPr>
            <p:cNvPr id="13" name="Straight Connector 12"/>
            <p:cNvCxnSpPr>
              <a:stCxn id="10" idx="3"/>
              <a:endCxn id="15" idx="1"/>
            </p:cNvCxnSpPr>
            <p:nvPr/>
          </p:nvCxnSpPr>
          <p:spPr>
            <a:xfrm flipV="1">
              <a:off x="2889233" y="4815402"/>
              <a:ext cx="606448" cy="1"/>
            </a:xfrm>
            <a:prstGeom prst="line">
              <a:avLst/>
            </a:prstGeom>
            <a:ln w="15875" cmpd="sng">
              <a:solidFill>
                <a:schemeClr val="tx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stCxn id="15" idx="3"/>
              <a:endCxn id="11" idx="1"/>
            </p:cNvCxnSpPr>
            <p:nvPr/>
          </p:nvCxnSpPr>
          <p:spPr>
            <a:xfrm>
              <a:off x="4264277" y="4815402"/>
              <a:ext cx="583719" cy="1"/>
            </a:xfrm>
            <a:prstGeom prst="line">
              <a:avLst/>
            </a:prstGeom>
            <a:ln w="15875" cmpd="sng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3"/>
            <p:cNvSpPr/>
            <p:nvPr/>
          </p:nvSpPr>
          <p:spPr>
            <a:xfrm>
              <a:off x="3372963" y="5430109"/>
              <a:ext cx="1014032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instructor</a:t>
              </a:r>
              <a:endParaRPr lang="zh-CN" altLang="en-US" sz="14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cxnSp>
          <p:nvCxnSpPr>
            <p:cNvPr id="9" name="Straight Connector 8"/>
            <p:cNvCxnSpPr>
              <a:stCxn id="15" idx="2"/>
              <a:endCxn id="8" idx="0"/>
            </p:cNvCxnSpPr>
            <p:nvPr/>
          </p:nvCxnSpPr>
          <p:spPr>
            <a:xfrm>
              <a:off x="3879979" y="5199700"/>
              <a:ext cx="0" cy="230409"/>
            </a:xfrm>
            <a:prstGeom prst="line">
              <a:avLst/>
            </a:prstGeom>
            <a:ln w="15875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矩形 3"/>
            <p:cNvSpPr/>
            <p:nvPr/>
          </p:nvSpPr>
          <p:spPr>
            <a:xfrm>
              <a:off x="6626174" y="5437924"/>
              <a:ext cx="93078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lang="en-US" altLang="zh-CN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course</a:t>
              </a:r>
              <a:endParaRPr lang="zh-CN" altLang="en-US" sz="1400" i="1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cxnSp>
          <p:nvCxnSpPr>
            <p:cNvPr id="18" name="Straight Connector 17"/>
            <p:cNvCxnSpPr>
              <a:stCxn id="11" idx="3"/>
              <a:endCxn id="20" idx="1"/>
            </p:cNvCxnSpPr>
            <p:nvPr/>
          </p:nvCxnSpPr>
          <p:spPr>
            <a:xfrm flipV="1">
              <a:off x="5778779" y="4815402"/>
              <a:ext cx="582443" cy="1"/>
            </a:xfrm>
            <a:prstGeom prst="line">
              <a:avLst/>
            </a:prstGeom>
            <a:ln w="34925" cmpd="dbl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组合 6"/>
            <p:cNvGrpSpPr/>
            <p:nvPr/>
          </p:nvGrpSpPr>
          <p:grpSpPr>
            <a:xfrm>
              <a:off x="6361222" y="4431104"/>
              <a:ext cx="1460690" cy="768596"/>
              <a:chOff x="3920968" y="4874243"/>
              <a:chExt cx="1567667" cy="824886"/>
            </a:xfrm>
          </p:grpSpPr>
          <p:sp>
            <p:nvSpPr>
              <p:cNvPr id="20" name="菱形 4"/>
              <p:cNvSpPr>
                <a:spLocks noChangeAspect="1"/>
              </p:cNvSpPr>
              <p:nvPr/>
            </p:nvSpPr>
            <p:spPr>
              <a:xfrm>
                <a:off x="3920968" y="4874243"/>
                <a:ext cx="1567666" cy="824886"/>
              </a:xfrm>
              <a:prstGeom prst="diamond">
                <a:avLst/>
              </a:prstGeom>
              <a:noFill/>
              <a:ln w="28575" cmpd="dbl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>
                  <a:lnSpc>
                    <a:spcPct val="50000"/>
                  </a:lnSpc>
                </a:pPr>
                <a:endParaRPr lang="zh-CN" altLang="en-US" sz="1400" i="1" dirty="0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  <p:sp>
            <p:nvSpPr>
              <p:cNvPr id="21" name="文本框 5"/>
              <p:cNvSpPr txBox="1"/>
              <p:nvPr/>
            </p:nvSpPr>
            <p:spPr>
              <a:xfrm>
                <a:off x="3998421" y="5115634"/>
                <a:ext cx="1490214" cy="330318"/>
              </a:xfrm>
              <a:prstGeom prst="rect">
                <a:avLst/>
              </a:prstGeom>
              <a:ln>
                <a:noFill/>
              </a:ln>
            </p:spPr>
            <p:txBody>
              <a:bodyPr vert="horz" wrap="none" lIns="91440" tIns="45720" rIns="91440" bIns="45720" rtlCol="0" anchor="ctr">
                <a:spAutoFit/>
              </a:bodyPr>
              <a:lstStyle/>
              <a:p>
                <a:pPr algn="l"/>
                <a:r>
                  <a:rPr kumimoji="1" lang="en-US" altLang="zh-CN" sz="1400" i="1" dirty="0" err="1">
                    <a:latin typeface="Arial" panose="020B0604020202090204" pitchFamily="34" charset="0"/>
                    <a:cs typeface="Arial" panose="020B0604020202090204" pitchFamily="34" charset="0"/>
                  </a:rPr>
                  <a:t>course_section</a:t>
                </a:r>
                <a:endParaRPr kumimoji="1" lang="zh-CN" altLang="en-US" sz="1400" i="1" dirty="0">
                  <a:latin typeface="Arial" panose="020B0604020202090204" pitchFamily="34" charset="0"/>
                  <a:cs typeface="Arial" panose="020B0604020202090204" pitchFamily="34" charset="0"/>
                </a:endParaRPr>
              </a:p>
            </p:txBody>
          </p:sp>
        </p:grpSp>
        <p:cxnSp>
          <p:nvCxnSpPr>
            <p:cNvPr id="22" name="Straight Connector 21"/>
            <p:cNvCxnSpPr>
              <a:stCxn id="20" idx="2"/>
              <a:endCxn id="17" idx="0"/>
            </p:cNvCxnSpPr>
            <p:nvPr/>
          </p:nvCxnSpPr>
          <p:spPr>
            <a:xfrm flipH="1">
              <a:off x="7091566" y="5199700"/>
              <a:ext cx="1" cy="238224"/>
            </a:xfrm>
            <a:prstGeom prst="line">
              <a:avLst/>
            </a:prstGeom>
            <a:ln w="15875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椭圆 25"/>
            <p:cNvSpPr/>
            <p:nvPr/>
          </p:nvSpPr>
          <p:spPr>
            <a:xfrm>
              <a:off x="4579782" y="5229925"/>
              <a:ext cx="1467209" cy="35407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" rIns="0" bIns="18000" rtlCol="0" anchor="ctr">
              <a:spAutoFit/>
            </a:bodyPr>
            <a:lstStyle/>
            <a:p>
              <a:pPr algn="ctr"/>
              <a:r>
                <a:rPr lang="en-US" altLang="zh-CN" sz="1400" i="1" u="dottedHeavy" dirty="0" err="1">
                  <a:solidFill>
                    <a:schemeClr val="tx1"/>
                  </a:solidFill>
                  <a:latin typeface="Arial" panose="020B0604020202090204" pitchFamily="34" charset="0"/>
                  <a:cs typeface="Arial" panose="020B0604020202090204" pitchFamily="34" charset="0"/>
                </a:rPr>
                <a:t>section_num</a:t>
              </a:r>
              <a:endParaRPr lang="zh-CN" altLang="en-US" sz="1400" i="1" u="dottedHeavy" dirty="0">
                <a:solidFill>
                  <a:schemeClr val="tx1"/>
                </a:solidFill>
                <a:latin typeface="Arial" panose="020B0604020202090204" pitchFamily="34" charset="0"/>
                <a:cs typeface="Arial" panose="020B0604020202090204" pitchFamily="34" charset="0"/>
              </a:endParaRPr>
            </a:p>
          </p:txBody>
        </p:sp>
        <p:cxnSp>
          <p:nvCxnSpPr>
            <p:cNvPr id="32" name="Straight Connector 31"/>
            <p:cNvCxnSpPr>
              <a:stCxn id="11" idx="2"/>
              <a:endCxn id="30" idx="0"/>
            </p:cNvCxnSpPr>
            <p:nvPr/>
          </p:nvCxnSpPr>
          <p:spPr>
            <a:xfrm flipH="1">
              <a:off x="5313387" y="4969291"/>
              <a:ext cx="1" cy="260634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矩形 12">
            <a:hlinkClick r:id="rId1" action="ppaction://hlinksldjump"/>
          </p:cNvPr>
          <p:cNvSpPr/>
          <p:nvPr/>
        </p:nvSpPr>
        <p:spPr>
          <a:xfrm>
            <a:off x="1524000" y="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Aggregation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36" name="矩形 12">
            <a:hlinkClick r:id="rId2" action="ppaction://hlinksldjump"/>
          </p:cNvPr>
          <p:cNvSpPr/>
          <p:nvPr/>
        </p:nvSpPr>
        <p:spPr>
          <a:xfrm>
            <a:off x="7644000" y="-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Generalization and Specialization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37" name="矩形 12">
            <a:hlinkClick r:id="rId3" action="ppaction://hlinksldjump"/>
          </p:cNvPr>
          <p:cNvSpPr/>
          <p:nvPr/>
        </p:nvSpPr>
        <p:spPr>
          <a:xfrm>
            <a:off x="4548000" y="1"/>
            <a:ext cx="3096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Weak Entity Sets</a:t>
            </a:r>
            <a:endParaRPr lang="zh-CN" altLang="en-US" sz="1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and </a:t>
            </a:r>
            <a:r>
              <a:rPr lang="en-US" altLang="zh-CN" dirty="0"/>
              <a:t>Specialization</a:t>
            </a:r>
            <a:endParaRPr lang="en-US" dirty="0"/>
          </a:p>
        </p:txBody>
      </p:sp>
      <p:sp>
        <p:nvSpPr>
          <p:cNvPr id="67" name="矩形 12">
            <a:hlinkClick r:id="rId1" action="ppaction://hlinksldjump"/>
          </p:cNvPr>
          <p:cNvSpPr/>
          <p:nvPr/>
        </p:nvSpPr>
        <p:spPr>
          <a:xfrm>
            <a:off x="1524000" y="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Aggregation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8" name="矩形 12">
            <a:hlinkClick r:id="rId2" action="ppaction://hlinksldjump"/>
          </p:cNvPr>
          <p:cNvSpPr/>
          <p:nvPr/>
        </p:nvSpPr>
        <p:spPr>
          <a:xfrm>
            <a:off x="7644000" y="-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Generalization and Specialization</a:t>
            </a:r>
            <a:endParaRPr lang="zh-CN" altLang="en-US" sz="1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9" name="矩形 12">
            <a:hlinkClick r:id="rId3" action="ppaction://hlinksldjump"/>
          </p:cNvPr>
          <p:cNvSpPr/>
          <p:nvPr/>
        </p:nvSpPr>
        <p:spPr>
          <a:xfrm>
            <a:off x="4548000" y="1"/>
            <a:ext cx="3096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Weak Entity Sets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Generalization is the process of extracting common properties from a set of entities and create a generalized entity from it. It is a </a:t>
            </a:r>
            <a:r>
              <a:rPr lang="en-US" altLang="zh-CN" dirty="0">
                <a:highlight>
                  <a:srgbClr val="00FFFF"/>
                </a:highlight>
              </a:rPr>
              <a:t>bottom-up</a:t>
            </a:r>
            <a:r>
              <a:rPr lang="en-US" altLang="zh-CN" dirty="0"/>
              <a:t> approach in which two or more entities can be generalized to a higher level entity if they have some attributes in common.</a:t>
            </a:r>
            <a:endParaRPr lang="zh-CN" altLang="en-US" dirty="0"/>
          </a:p>
        </p:txBody>
      </p:sp>
      <p:pic>
        <p:nvPicPr>
          <p:cNvPr id="1026" name="Picture 2" descr="img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9000"/>
            <a:ext cx="356870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and </a:t>
            </a:r>
            <a:r>
              <a:rPr lang="en-US" altLang="zh-CN" dirty="0"/>
              <a:t>Specialization</a:t>
            </a:r>
            <a:endParaRPr lang="en-US" dirty="0"/>
          </a:p>
        </p:txBody>
      </p:sp>
      <p:sp>
        <p:nvSpPr>
          <p:cNvPr id="67" name="矩形 12">
            <a:hlinkClick r:id="rId1" action="ppaction://hlinksldjump"/>
          </p:cNvPr>
          <p:cNvSpPr/>
          <p:nvPr/>
        </p:nvSpPr>
        <p:spPr>
          <a:xfrm>
            <a:off x="1524000" y="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Aggregation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8" name="矩形 12">
            <a:hlinkClick r:id="rId2" action="ppaction://hlinksldjump"/>
          </p:cNvPr>
          <p:cNvSpPr/>
          <p:nvPr/>
        </p:nvSpPr>
        <p:spPr>
          <a:xfrm>
            <a:off x="7644000" y="-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Generalization and Specialization</a:t>
            </a:r>
            <a:endParaRPr lang="zh-CN" altLang="en-US" sz="1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9" name="矩形 12">
            <a:hlinkClick r:id="rId3" action="ppaction://hlinksldjump"/>
          </p:cNvPr>
          <p:cNvSpPr/>
          <p:nvPr/>
        </p:nvSpPr>
        <p:spPr>
          <a:xfrm>
            <a:off x="4548000" y="1"/>
            <a:ext cx="3096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Weak Entity Sets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In specialization, an entity is divided into sub-entities based on their characteristics. It is a </a:t>
            </a:r>
            <a:r>
              <a:rPr lang="en-US" altLang="zh-CN" dirty="0">
                <a:highlight>
                  <a:srgbClr val="00FFFF"/>
                </a:highlight>
              </a:rPr>
              <a:t>top-down</a:t>
            </a:r>
            <a:r>
              <a:rPr lang="en-US" altLang="zh-CN" dirty="0"/>
              <a:t> approach where higher level entity is specialized into two or more lower level entities.</a:t>
            </a:r>
            <a:endParaRPr lang="zh-CN" altLang="en-US" dirty="0"/>
          </a:p>
        </p:txBody>
      </p:sp>
      <p:pic>
        <p:nvPicPr>
          <p:cNvPr id="2050" name="Picture 2" descr="img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8952" y="2870918"/>
            <a:ext cx="3979698" cy="3987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 on Generalization/Specialization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600200"/>
            <a:ext cx="7886700" cy="4738077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Cardinality constraints and participation constraints can be applied on ISA relationship sets.</a:t>
            </a:r>
            <a:endParaRPr lang="en-US" altLang="zh-CN" dirty="0"/>
          </a:p>
          <a:p>
            <a:r>
              <a:rPr lang="en-US" dirty="0"/>
              <a:t>But some constraints are omitted because</a:t>
            </a:r>
            <a:endParaRPr lang="en-US" dirty="0"/>
          </a:p>
          <a:p>
            <a:pPr lvl="1"/>
            <a:r>
              <a:rPr lang="en-US" dirty="0"/>
              <a:t>each entity on the lower-level is one entity on the higher-level (the entity sets on the lower-level always fully participate ISA);</a:t>
            </a:r>
            <a:endParaRPr lang="en-US" dirty="0"/>
          </a:p>
          <a:p>
            <a:pPr lvl="1"/>
            <a:r>
              <a:rPr lang="en-US" dirty="0"/>
              <a:t>one entity cannot be associated with multiple entities in the same entity set on the lower-level.</a:t>
            </a:r>
            <a:endParaRPr lang="en-US" dirty="0"/>
          </a:p>
          <a:p>
            <a:r>
              <a:rPr lang="en-US" dirty="0"/>
              <a:t>Thus, the constraints on ISA only discuss</a:t>
            </a:r>
            <a:endParaRPr lang="en-US" dirty="0"/>
          </a:p>
          <a:p>
            <a:r>
              <a:rPr lang="en-US" dirty="0"/>
              <a:t>Does one higher-level entity belong to at least one lower-level entity set?</a:t>
            </a:r>
            <a:endParaRPr lang="en-US" dirty="0"/>
          </a:p>
          <a:p>
            <a:pPr lvl="1"/>
            <a:r>
              <a:rPr lang="en-US" dirty="0"/>
              <a:t>If yes, this ISA is a </a:t>
            </a:r>
            <a:r>
              <a:rPr lang="en-US" b="1" i="1" dirty="0"/>
              <a:t>total generalization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/>
              <a:t>Does one higher-level entity belong to multiple lower-level entity set? </a:t>
            </a:r>
            <a:endParaRPr lang="en-US" dirty="0"/>
          </a:p>
          <a:p>
            <a:pPr lvl="1"/>
            <a:r>
              <a:rPr lang="en-US" dirty="0"/>
              <a:t>If No, it is a </a:t>
            </a:r>
            <a:r>
              <a:rPr lang="en-US" b="1" i="1" dirty="0"/>
              <a:t>disjoint generalization</a:t>
            </a:r>
            <a:r>
              <a:rPr lang="en-US" dirty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矩形 12">
            <a:hlinkClick r:id="rId1" action="ppaction://hlinksldjump"/>
          </p:cNvPr>
          <p:cNvSpPr/>
          <p:nvPr/>
        </p:nvSpPr>
        <p:spPr>
          <a:xfrm>
            <a:off x="1524000" y="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Aggregation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5" name="矩形 12">
            <a:hlinkClick r:id="rId2" action="ppaction://hlinksldjump"/>
          </p:cNvPr>
          <p:cNvSpPr/>
          <p:nvPr/>
        </p:nvSpPr>
        <p:spPr>
          <a:xfrm>
            <a:off x="7644000" y="-1"/>
            <a:ext cx="3024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Generalization and Specialization</a:t>
            </a:r>
            <a:endParaRPr lang="zh-CN" altLang="en-US" sz="1000" dirty="0">
              <a:solidFill>
                <a:schemeClr val="bg1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sp>
        <p:nvSpPr>
          <p:cNvPr id="6" name="矩形 12">
            <a:hlinkClick r:id="rId3" action="ppaction://hlinksldjump"/>
          </p:cNvPr>
          <p:cNvSpPr/>
          <p:nvPr/>
        </p:nvSpPr>
        <p:spPr>
          <a:xfrm>
            <a:off x="4548000" y="1"/>
            <a:ext cx="3096000" cy="314361"/>
          </a:xfrm>
          <a:prstGeom prst="rect">
            <a:avLst/>
          </a:prstGeom>
          <a:solidFill>
            <a:srgbClr val="1619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Arial" panose="020B0604020202090204" pitchFamily="34" charset="0"/>
                <a:cs typeface="Arial" panose="020B0604020202090204" pitchFamily="34" charset="0"/>
              </a:rPr>
              <a:t>Weak Entity Sets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9155</Words>
  <Application>WPS 演示</Application>
  <PresentationFormat>Widescreen</PresentationFormat>
  <Paragraphs>381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24</vt:i4>
      </vt:variant>
    </vt:vector>
  </HeadingPairs>
  <TitlesOfParts>
    <vt:vector size="38" baseType="lpstr">
      <vt:lpstr>Arial</vt:lpstr>
      <vt:lpstr>宋体</vt:lpstr>
      <vt:lpstr>Wingdings</vt:lpstr>
      <vt:lpstr>等线 Light</vt:lpstr>
      <vt:lpstr>汉仪中等线KW</vt:lpstr>
      <vt:lpstr>微软雅黑</vt:lpstr>
      <vt:lpstr>Arial Unicode MS</vt:lpstr>
      <vt:lpstr>等线</vt:lpstr>
      <vt:lpstr>Calibri</vt:lpstr>
      <vt:lpstr>Consolas</vt:lpstr>
      <vt:lpstr>Cambria Math</vt:lpstr>
      <vt:lpstr>Office 主题​​</vt:lpstr>
      <vt:lpstr>Office Theme</vt:lpstr>
      <vt:lpstr>1_Office 主题​​</vt:lpstr>
      <vt:lpstr>Tutorial 03 </vt:lpstr>
      <vt:lpstr>Outline</vt:lpstr>
      <vt:lpstr>Aggregation</vt:lpstr>
      <vt:lpstr>Weak Entity Sets</vt:lpstr>
      <vt:lpstr>Weak Entity Sets</vt:lpstr>
      <vt:lpstr>Weak Entity Sets</vt:lpstr>
      <vt:lpstr>Generalization and Specialization</vt:lpstr>
      <vt:lpstr>Generalization and Specialization</vt:lpstr>
      <vt:lpstr>Constraints on Generalization/Specialization</vt:lpstr>
      <vt:lpstr>Lab.</vt:lpstr>
      <vt:lpstr>Motivation</vt:lpstr>
      <vt:lpstr>Join Condition</vt:lpstr>
      <vt:lpstr>Join Condition</vt:lpstr>
      <vt:lpstr>Join Type</vt:lpstr>
      <vt:lpstr>1.Find the films (title) played by Zero Cage.</vt:lpstr>
      <vt:lpstr>PowerPoint 演示文稿</vt:lpstr>
      <vt:lpstr>PowerPoint 演示文稿</vt:lpstr>
      <vt:lpstr>4.Join the tables film, film_category, and category, using both conditions ON and USING.</vt:lpstr>
      <vt:lpstr>PowerPoint 演示文稿</vt:lpstr>
      <vt:lpstr>5.Find all pairs of customers (name) who have rented a same film. Any join condition is fine.</vt:lpstr>
      <vt:lpstr>PowerPoint 演示文稿</vt:lpstr>
      <vt:lpstr>PowerPoint 演示文稿</vt:lpstr>
      <vt:lpstr>PowerPoint 演示文稿</vt:lpstr>
      <vt:lpstr>6.Find the films rented by each customer. If a customer has not rented any film, give it a NULL value.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咖啡猫</dc:creator>
  <cp:lastModifiedBy>Lily</cp:lastModifiedBy>
  <cp:revision>60</cp:revision>
  <dcterms:created xsi:type="dcterms:W3CDTF">2025-10-15T01:25:58Z</dcterms:created>
  <dcterms:modified xsi:type="dcterms:W3CDTF">2025-10-15T01:25:58Z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346E087C67290DD2C968EE68F61EFF1D_42</vt:lpwstr>
  </property>
  <property fmtid="{D5CDD505-2E9C-101B-9397-08002B2CF9AE}" pid="3" name="KSOProductBuildVer">
    <vt:lpwstr>2052-12.1.22553.22553</vt:lpwstr>
  </property>
</Properties>
</file>

<file path=docProps/thumbnail.jpeg>
</file>